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306" r:id="rId5"/>
    <p:sldId id="268" r:id="rId6"/>
    <p:sldId id="265" r:id="rId7"/>
    <p:sldId id="305" r:id="rId8"/>
    <p:sldId id="266" r:id="rId9"/>
    <p:sldId id="267" r:id="rId10"/>
    <p:sldId id="260" r:id="rId11"/>
    <p:sldId id="258" r:id="rId12"/>
    <p:sldId id="259" r:id="rId13"/>
    <p:sldId id="297" r:id="rId14"/>
    <p:sldId id="269" r:id="rId15"/>
    <p:sldId id="307" r:id="rId16"/>
    <p:sldId id="262" r:id="rId17"/>
    <p:sldId id="264" r:id="rId18"/>
    <p:sldId id="270" r:id="rId19"/>
    <p:sldId id="271" r:id="rId20"/>
    <p:sldId id="272" r:id="rId21"/>
    <p:sldId id="273" r:id="rId22"/>
    <p:sldId id="301" r:id="rId23"/>
    <p:sldId id="274" r:id="rId24"/>
    <p:sldId id="275" r:id="rId25"/>
    <p:sldId id="277" r:id="rId26"/>
    <p:sldId id="276" r:id="rId27"/>
    <p:sldId id="281" r:id="rId28"/>
    <p:sldId id="282" r:id="rId29"/>
    <p:sldId id="278" r:id="rId30"/>
    <p:sldId id="279" r:id="rId31"/>
    <p:sldId id="296" r:id="rId32"/>
    <p:sldId id="302" r:id="rId33"/>
    <p:sldId id="280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9" r:id="rId44"/>
    <p:sldId id="292" r:id="rId45"/>
    <p:sldId id="294" r:id="rId46"/>
    <p:sldId id="300" r:id="rId47"/>
    <p:sldId id="295" r:id="rId48"/>
    <p:sldId id="303" r:id="rId49"/>
    <p:sldId id="304" r:id="rId50"/>
    <p:sldId id="293" r:id="rId51"/>
    <p:sldId id="298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402DB2C-25D0-4CF8-83E9-612DFA934027}" type="datetimeFigureOut">
              <a:rPr lang="ko-KR" altLang="en-US" smtClean="0"/>
              <a:t>2018-05-26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55E4BC9-5A9A-4E53-BC61-C3133DE9D0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5185521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DB2C-25D0-4CF8-83E9-612DFA934027}" type="datetimeFigureOut">
              <a:rPr lang="ko-KR" altLang="en-US" smtClean="0"/>
              <a:t>2018-05-26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4BC9-5A9A-4E53-BC61-C3133DE9D0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9573176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DB2C-25D0-4CF8-83E9-612DFA934027}" type="datetimeFigureOut">
              <a:rPr lang="ko-KR" altLang="en-US" smtClean="0"/>
              <a:t>2018-05-26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4BC9-5A9A-4E53-BC61-C3133DE9D0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9561024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DB2C-25D0-4CF8-83E9-612DFA934027}" type="datetimeFigureOut">
              <a:rPr lang="ko-KR" altLang="en-US" smtClean="0"/>
              <a:t>2018-05-26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4BC9-5A9A-4E53-BC61-C3133DE9D0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067320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DB2C-25D0-4CF8-83E9-612DFA934027}" type="datetimeFigureOut">
              <a:rPr lang="ko-KR" altLang="en-US" smtClean="0"/>
              <a:t>2018-05-26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4BC9-5A9A-4E53-BC61-C3133DE9D0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623334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DB2C-25D0-4CF8-83E9-612DFA934027}" type="datetimeFigureOut">
              <a:rPr lang="ko-KR" altLang="en-US" smtClean="0"/>
              <a:t>2018-05-26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4BC9-5A9A-4E53-BC61-C3133DE9D0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063516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DB2C-25D0-4CF8-83E9-612DFA934027}" type="datetimeFigureOut">
              <a:rPr lang="ko-KR" altLang="en-US" smtClean="0"/>
              <a:t>2018-05-26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4BC9-5A9A-4E53-BC61-C3133DE9D0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2035939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DB2C-25D0-4CF8-83E9-612DFA934027}" type="datetimeFigureOut">
              <a:rPr lang="ko-KR" altLang="en-US" smtClean="0"/>
              <a:t>2018-05-26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4BC9-5A9A-4E53-BC61-C3133DE9D0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6582961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DB2C-25D0-4CF8-83E9-612DFA934027}" type="datetimeFigureOut">
              <a:rPr lang="ko-KR" altLang="en-US" smtClean="0"/>
              <a:t>2018-05-26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4BC9-5A9A-4E53-BC61-C3133DE9D0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2162902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DB2C-25D0-4CF8-83E9-612DFA934027}" type="datetimeFigureOut">
              <a:rPr lang="ko-KR" altLang="en-US" smtClean="0"/>
              <a:t>2018-05-26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55E4BC9-5A9A-4E53-BC61-C3133DE9D0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6730751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402DB2C-25D0-4CF8-83E9-612DFA934027}" type="datetimeFigureOut">
              <a:rPr lang="ko-KR" altLang="en-US" smtClean="0"/>
              <a:t>2018-05-26</a:t>
            </a:fld>
            <a:endParaRPr lang="ko-KR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55E4BC9-5A9A-4E53-BC61-C3133DE9D0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0839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402DB2C-25D0-4CF8-83E9-612DFA934027}" type="datetimeFigureOut">
              <a:rPr lang="ko-KR" altLang="en-US" smtClean="0"/>
              <a:t>2018-05-26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A55E4BC9-5A9A-4E53-BC61-C3133DE9D0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491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/>
  </p:transition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microsoft.com/en-us/windows/wsl/install-on-server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owerline/fonts" TargetMode="External"/><Relationship Id="rId2" Type="http://schemas.openxmlformats.org/officeDocument/2006/relationships/hyperlink" Target="https://github.com/naver/d2codingfont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term2colorschemes.com/" TargetMode="External"/><Relationship Id="rId2" Type="http://schemas.openxmlformats.org/officeDocument/2006/relationships/hyperlink" Target="https://github.com/Microsoft/console/release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ourceforge.net/projects/vcxsrv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2IcoAfc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visualstudio.com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download.jetbrains.com/idea/ideaIC-2018.1.4.tar.gz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62AC3C-FEB4-4C6A-8CA6-D570CD0098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346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79A46B6-E808-4484-A5C7-DF08399A4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6260" y="1067403"/>
            <a:ext cx="7016139" cy="4723194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12000"/>
              </a:lnSpc>
            </a:pPr>
            <a:r>
              <a:rPr lang="en-US" altLang="ko-KR" sz="7200" dirty="0"/>
              <a:t>Windows 10</a:t>
            </a:r>
            <a:r>
              <a:rPr lang="ko-KR" altLang="en-US" sz="7200" dirty="0"/>
              <a:t>에서 </a:t>
            </a:r>
            <a:r>
              <a:rPr lang="en-US" altLang="ko-KR" sz="7200" dirty="0" err="1"/>
              <a:t>iTerm</a:t>
            </a:r>
            <a:r>
              <a:rPr lang="ko-KR" altLang="en-US" sz="7200" dirty="0"/>
              <a:t>과 비슷하게 리눅스 사용하기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4118F3E-85C0-48CE-AAC0-3D86E73B37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7490" y="1067403"/>
            <a:ext cx="2759857" cy="4723194"/>
          </a:xfrm>
        </p:spPr>
        <p:txBody>
          <a:bodyPr anchor="ctr">
            <a:normAutofit/>
          </a:bodyPr>
          <a:lstStyle/>
          <a:p>
            <a:r>
              <a:rPr lang="en-US" altLang="ko-KR" sz="3600" dirty="0">
                <a:solidFill>
                  <a:srgbClr val="FFFFFF"/>
                </a:solidFill>
              </a:rPr>
              <a:t>Korea Azure User Group</a:t>
            </a:r>
          </a:p>
          <a:p>
            <a:r>
              <a:rPr lang="en-US" altLang="ko-KR" sz="3600" dirty="0">
                <a:solidFill>
                  <a:srgbClr val="FFFFFF"/>
                </a:solidFill>
              </a:rPr>
              <a:t>DEVSISTERS</a:t>
            </a:r>
          </a:p>
          <a:p>
            <a:r>
              <a:rPr lang="ko-KR" altLang="en-US" sz="3600" dirty="0">
                <a:solidFill>
                  <a:srgbClr val="FFFFFF"/>
                </a:solidFill>
              </a:rPr>
              <a:t>남정현</a:t>
            </a:r>
          </a:p>
        </p:txBody>
      </p:sp>
    </p:spTree>
    <p:extLst>
      <p:ext uri="{BB962C8B-B14F-4D97-AF65-F5344CB8AC3E}">
        <p14:creationId xmlns:p14="http://schemas.microsoft.com/office/powerpoint/2010/main" val="254929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61C6C454-BC44-4B09-B660-9BFAAA93A6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3192" y="965260"/>
            <a:ext cx="5451627" cy="4607438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BD907349-5223-4C70-8302-B52D403A4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99533"/>
            <a:ext cx="5142271" cy="16581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3600" dirty="0"/>
              <a:t>설치하고 사용하는 방법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9D1240F-ADE3-4C23-8CAF-1BDD70598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0" y="2011680"/>
            <a:ext cx="5142271" cy="3864732"/>
          </a:xfrm>
        </p:spPr>
        <p:txBody>
          <a:bodyPr vert="horz" lIns="91440" tIns="45720" rIns="91440" bIns="45720" rtlCol="0">
            <a:normAutofit/>
          </a:bodyPr>
          <a:lstStyle/>
          <a:p>
            <a:pPr latinLnBrk="0"/>
            <a:r>
              <a:rPr lang="en-US" altLang="ko-KR" dirty="0"/>
              <a:t>Windows 10 </a:t>
            </a:r>
            <a:r>
              <a:rPr lang="ko-KR" altLang="en-US" dirty="0"/>
              <a:t>최신 버전 </a:t>
            </a:r>
            <a:r>
              <a:rPr lang="en-US" altLang="ko-KR" dirty="0"/>
              <a:t>(2018</a:t>
            </a:r>
            <a:r>
              <a:rPr lang="ko-KR" altLang="en-US" dirty="0"/>
              <a:t>년 </a:t>
            </a:r>
            <a:r>
              <a:rPr lang="en-US" altLang="ko-KR" dirty="0"/>
              <a:t>4</a:t>
            </a:r>
            <a:r>
              <a:rPr lang="ko-KR" altLang="en-US" dirty="0"/>
              <a:t>월 업데이트</a:t>
            </a:r>
            <a:r>
              <a:rPr lang="en-US" altLang="ko-KR" dirty="0"/>
              <a:t>, </a:t>
            </a:r>
            <a:r>
              <a:rPr lang="ko-KR" altLang="en-US" dirty="0"/>
              <a:t>빌드 </a:t>
            </a:r>
            <a:r>
              <a:rPr lang="en-US" altLang="ko-KR" dirty="0"/>
              <a:t>17134.x)</a:t>
            </a:r>
            <a:r>
              <a:rPr lang="ko-KR" altLang="en-US" dirty="0"/>
              <a:t>으로 반드시 업그레이드하는 것이 좋습니다</a:t>
            </a:r>
            <a:r>
              <a:rPr lang="en-US" altLang="ko-KR" dirty="0"/>
              <a:t>.</a:t>
            </a:r>
          </a:p>
          <a:p>
            <a:pPr latinLnBrk="0"/>
            <a:r>
              <a:rPr lang="ko-KR" altLang="en-US" dirty="0"/>
              <a:t>버전을 확인하려면 시작 메뉴 클릭 후 </a:t>
            </a:r>
            <a:r>
              <a:rPr lang="en-US" altLang="ko-KR" dirty="0" err="1"/>
              <a:t>winver</a:t>
            </a:r>
            <a:r>
              <a:rPr lang="en-US" altLang="ko-KR" dirty="0"/>
              <a:t> </a:t>
            </a:r>
            <a:r>
              <a:rPr lang="ko-KR" altLang="en-US" dirty="0"/>
              <a:t>명령을 입력하고 실행합니다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4548043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스크린샷이(가) 표시된 사진&#10;&#10;매우 높은 신뢰도로 생성된 설명">
            <a:extLst>
              <a:ext uri="{FF2B5EF4-FFF2-40B4-BE49-F238E27FC236}">
                <a16:creationId xmlns:a16="http://schemas.microsoft.com/office/drawing/2014/main" id="{0E4B1612-D74F-4A9C-8083-B32924CE3B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3192" y="851873"/>
            <a:ext cx="5451627" cy="4834213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F798D24E-F91B-41D9-A9CD-A41C7910D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99533"/>
            <a:ext cx="5142271" cy="16581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3600" dirty="0"/>
              <a:t>설치하고 사용하는 방법 </a:t>
            </a:r>
            <a:r>
              <a:rPr lang="en-US" altLang="ko-KR" sz="3600" dirty="0"/>
              <a:t>(Cont.)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7E1DF15-2393-4E2F-BA44-DFD23C2706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0" y="2011680"/>
            <a:ext cx="5142271" cy="3864732"/>
          </a:xfrm>
        </p:spPr>
        <p:txBody>
          <a:bodyPr vert="horz" lIns="91440" tIns="45720" rIns="91440" bIns="45720" rtlCol="0">
            <a:normAutofit/>
          </a:bodyPr>
          <a:lstStyle/>
          <a:p>
            <a:pPr latinLnBrk="0"/>
            <a:r>
              <a:rPr lang="ko-KR" altLang="en-US" dirty="0"/>
              <a:t>시작 메뉴 또는 검색 기능을 이용하여 제어판을 엽니다</a:t>
            </a:r>
            <a:r>
              <a:rPr lang="en-US" altLang="ko-KR" dirty="0"/>
              <a:t>.</a:t>
            </a:r>
          </a:p>
          <a:p>
            <a:pPr latinLnBrk="0"/>
            <a:r>
              <a:rPr lang="ko-KR" altLang="en-US" dirty="0"/>
              <a:t>프로그램 추가</a:t>
            </a:r>
            <a:r>
              <a:rPr lang="en-US" altLang="ko-KR" dirty="0"/>
              <a:t>/</a:t>
            </a:r>
            <a:r>
              <a:rPr lang="ko-KR" altLang="en-US" dirty="0"/>
              <a:t>제거 </a:t>
            </a:r>
            <a:r>
              <a:rPr lang="en-US" altLang="ko-KR" dirty="0">
                <a:sym typeface="Wingdings" panose="05000000000000000000" pitchFamily="2" charset="2"/>
              </a:rPr>
              <a:t> Windows </a:t>
            </a:r>
            <a:r>
              <a:rPr lang="ko-KR" altLang="en-US" dirty="0">
                <a:sym typeface="Wingdings" panose="05000000000000000000" pitchFamily="2" charset="2"/>
              </a:rPr>
              <a:t>기능 켜기</a:t>
            </a:r>
            <a:r>
              <a:rPr lang="en-US" altLang="ko-KR" dirty="0">
                <a:sym typeface="Wingdings" panose="05000000000000000000" pitchFamily="2" charset="2"/>
              </a:rPr>
              <a:t>/</a:t>
            </a:r>
            <a:r>
              <a:rPr lang="ko-KR" altLang="en-US" dirty="0">
                <a:sym typeface="Wingdings" panose="05000000000000000000" pitchFamily="2" charset="2"/>
              </a:rPr>
              <a:t>끄기 </a:t>
            </a:r>
            <a:r>
              <a:rPr lang="en-US" altLang="ko-KR" dirty="0">
                <a:sym typeface="Wingdings" panose="05000000000000000000" pitchFamily="2" charset="2"/>
              </a:rPr>
              <a:t> Linux</a:t>
            </a:r>
            <a:r>
              <a:rPr lang="ko-KR" altLang="en-US" dirty="0">
                <a:sym typeface="Wingdings" panose="05000000000000000000" pitchFamily="2" charset="2"/>
              </a:rPr>
              <a:t>용 </a:t>
            </a:r>
            <a:r>
              <a:rPr lang="en-US" altLang="ko-KR" dirty="0">
                <a:sym typeface="Wingdings" panose="05000000000000000000" pitchFamily="2" charset="2"/>
              </a:rPr>
              <a:t>Windows </a:t>
            </a:r>
            <a:r>
              <a:rPr lang="ko-KR" altLang="en-US" dirty="0">
                <a:sym typeface="Wingdings" panose="05000000000000000000" pitchFamily="2" charset="2"/>
              </a:rPr>
              <a:t>하위 시스템 체크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다시 시작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01683763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87AB319-64C0-4E2D-B1CD-0A970301BEE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B36B60-731F-409B-A240-BBF521AB74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2B693D91-DDE7-47BC-965F-D17C268CED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82520" y="1318207"/>
            <a:ext cx="6266016" cy="386926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BBB2A96C-95F1-4D90-B216-D7666600A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3467051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>
              <a:lnSpc>
                <a:spcPct val="80000"/>
              </a:lnSpc>
            </a:pPr>
            <a:r>
              <a:rPr lang="ko-KR" altLang="en-US" sz="6000" dirty="0">
                <a:solidFill>
                  <a:srgbClr val="FFFFFF"/>
                </a:solidFill>
              </a:rPr>
              <a:t>설치하고 사용하는 방법 </a:t>
            </a:r>
            <a:r>
              <a:rPr lang="en-US" altLang="ko-KR" sz="6000" dirty="0">
                <a:solidFill>
                  <a:srgbClr val="FFFFFF"/>
                </a:solidFill>
              </a:rPr>
              <a:t>(Cont.)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A258CCF-477F-40BC-87C6-4329C4AA7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7513" y="4206876"/>
            <a:ext cx="3403042" cy="16459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latinLnBrk="0">
              <a:buNone/>
            </a:pPr>
            <a:r>
              <a:rPr lang="en-US" altLang="ko-KR" sz="2200" dirty="0">
                <a:solidFill>
                  <a:srgbClr val="FFFFFF"/>
                </a:solidFill>
                <a:latin typeface="+mj-lt"/>
              </a:rPr>
              <a:t>Microsoft Store</a:t>
            </a:r>
            <a:r>
              <a:rPr lang="ko-KR" altLang="en-US" sz="2200" dirty="0">
                <a:solidFill>
                  <a:srgbClr val="FFFFFF"/>
                </a:solidFill>
                <a:latin typeface="+mj-lt"/>
              </a:rPr>
              <a:t>에 가서 </a:t>
            </a:r>
            <a:r>
              <a:rPr lang="en-US" altLang="ko-KR" sz="2200" dirty="0">
                <a:solidFill>
                  <a:srgbClr val="FFFFFF"/>
                </a:solidFill>
                <a:latin typeface="+mj-lt"/>
              </a:rPr>
              <a:t>Ubuntu Linux</a:t>
            </a:r>
            <a:r>
              <a:rPr lang="ko-KR" altLang="en-US" sz="2200" dirty="0">
                <a:solidFill>
                  <a:srgbClr val="FFFFFF"/>
                </a:solidFill>
                <a:latin typeface="+mj-lt"/>
              </a:rPr>
              <a:t>를 검색어로 입력하고 설치합니다</a:t>
            </a:r>
            <a:r>
              <a:rPr lang="en-US" altLang="ko-KR" sz="2200" dirty="0">
                <a:solidFill>
                  <a:srgbClr val="FFFFFF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7417076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스크린샷이(가) 표시된 사진&#10;&#10;매우 높은 신뢰도로 생성된 설명">
            <a:extLst>
              <a:ext uri="{FF2B5EF4-FFF2-40B4-BE49-F238E27FC236}">
                <a16:creationId xmlns:a16="http://schemas.microsoft.com/office/drawing/2014/main" id="{04BC80F3-5FFF-4E75-B62C-5AFDA355CB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alphaModFix amt="35000"/>
            <a:grayscl/>
            <a:extLst/>
          </a:blip>
          <a:srcRect b="89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effectLst/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60A8078-8DDB-4C3E-8B06-B59BDCD9A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12447"/>
            <a:ext cx="10772775" cy="1658198"/>
          </a:xfrm>
          <a:solidFill>
            <a:srgbClr val="080808">
              <a:alpha val="78039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en-US" altLang="ko-KR" dirty="0">
                <a:solidFill>
                  <a:schemeClr val="tx1"/>
                </a:solidFill>
              </a:rPr>
              <a:t>Ubuntu 18.04 (Bionic Beaver)</a:t>
            </a:r>
            <a:r>
              <a:rPr lang="ko-KR" altLang="en-US" dirty="0">
                <a:solidFill>
                  <a:schemeClr val="tx1"/>
                </a:solidFill>
              </a:rPr>
              <a:t>를 찾으시나요</a:t>
            </a:r>
            <a:r>
              <a:rPr lang="en-US" altLang="ko-KR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86571D1-FA97-4DC1-8162-2555B511E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" y="1924594"/>
            <a:ext cx="10753725" cy="3766185"/>
          </a:xfrm>
          <a:solidFill>
            <a:srgbClr val="080808">
              <a:alpha val="78039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atinLnBrk="0"/>
            <a:br>
              <a:rPr lang="en-US" altLang="ko-KR" dirty="0">
                <a:solidFill>
                  <a:schemeClr val="tx1"/>
                </a:solidFill>
              </a:rPr>
            </a:br>
            <a:r>
              <a:rPr lang="ko-KR" altLang="en-US" dirty="0">
                <a:solidFill>
                  <a:schemeClr val="tx1"/>
                </a:solidFill>
              </a:rPr>
              <a:t>기본으로 검색되는 </a:t>
            </a:r>
            <a:r>
              <a:rPr lang="en-US" altLang="ko-KR" dirty="0">
                <a:solidFill>
                  <a:schemeClr val="tx1"/>
                </a:solidFill>
              </a:rPr>
              <a:t>Ubuntu Linux</a:t>
            </a:r>
            <a:r>
              <a:rPr lang="ko-KR" altLang="en-US" dirty="0">
                <a:solidFill>
                  <a:schemeClr val="tx1"/>
                </a:solidFill>
              </a:rPr>
              <a:t>는 </a:t>
            </a:r>
            <a:r>
              <a:rPr lang="en-US" altLang="ko-KR" dirty="0">
                <a:solidFill>
                  <a:schemeClr val="tx1"/>
                </a:solidFill>
              </a:rPr>
              <a:t>16.04 (</a:t>
            </a:r>
            <a:r>
              <a:rPr lang="en-US" altLang="ko-KR" dirty="0" err="1">
                <a:solidFill>
                  <a:schemeClr val="tx1"/>
                </a:solidFill>
              </a:rPr>
              <a:t>Xenial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 err="1">
                <a:solidFill>
                  <a:schemeClr val="tx1"/>
                </a:solidFill>
              </a:rPr>
              <a:t>Xerus</a:t>
            </a:r>
            <a:r>
              <a:rPr lang="en-US" altLang="ko-KR" dirty="0">
                <a:solidFill>
                  <a:schemeClr val="tx1"/>
                </a:solidFill>
              </a:rPr>
              <a:t>) </a:t>
            </a:r>
            <a:r>
              <a:rPr lang="ko-KR" altLang="en-US" dirty="0">
                <a:solidFill>
                  <a:schemeClr val="tx1"/>
                </a:solidFill>
              </a:rPr>
              <a:t>입니다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pPr latinLnBrk="0"/>
            <a:r>
              <a:rPr lang="en-US" altLang="ko-KR" dirty="0">
                <a:solidFill>
                  <a:schemeClr val="tx1"/>
                </a:solidFill>
              </a:rPr>
              <a:t>18.04 (Bionic Beaver)</a:t>
            </a:r>
            <a:r>
              <a:rPr lang="ko-KR" altLang="en-US" dirty="0">
                <a:solidFill>
                  <a:schemeClr val="tx1"/>
                </a:solidFill>
              </a:rPr>
              <a:t>는 </a:t>
            </a:r>
            <a:r>
              <a:rPr lang="en-US" altLang="ko-KR" dirty="0">
                <a:solidFill>
                  <a:schemeClr val="tx1"/>
                </a:solidFill>
              </a:rPr>
              <a:t>Store</a:t>
            </a:r>
            <a:r>
              <a:rPr lang="ko-KR" altLang="en-US" dirty="0">
                <a:solidFill>
                  <a:schemeClr val="tx1"/>
                </a:solidFill>
              </a:rPr>
              <a:t>에서 별도로 다운로드할 수 있습니다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pPr latinLnBrk="0"/>
            <a:r>
              <a:rPr lang="ko-KR" altLang="en-US" dirty="0">
                <a:solidFill>
                  <a:schemeClr val="tx1"/>
                </a:solidFill>
              </a:rPr>
              <a:t>이 슬라이드의 내용은 </a:t>
            </a:r>
            <a:r>
              <a:rPr lang="en-US" altLang="ko-KR" dirty="0">
                <a:solidFill>
                  <a:schemeClr val="tx1"/>
                </a:solidFill>
              </a:rPr>
              <a:t>16.04</a:t>
            </a:r>
            <a:r>
              <a:rPr lang="ko-KR" altLang="en-US" dirty="0">
                <a:solidFill>
                  <a:schemeClr val="tx1"/>
                </a:solidFill>
              </a:rPr>
              <a:t>를 기준으로 작성되었습니다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3373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3088B2D-89F4-467A-8692-31CDEE023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0058" y="1485109"/>
            <a:ext cx="3448478" cy="3448478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512F6CA1-DDCF-40EF-BBFD-06B968EC6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3"/>
            <a:ext cx="6972607" cy="1658198"/>
          </a:xfrm>
        </p:spPr>
        <p:txBody>
          <a:bodyPr>
            <a:normAutofit/>
          </a:bodyPr>
          <a:lstStyle/>
          <a:p>
            <a:r>
              <a:rPr lang="ko-KR" altLang="en-US" sz="4800" dirty="0"/>
              <a:t>서버 버전의 경우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69F3645-781F-45A3-84CF-BA782F3E3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7" y="2011680"/>
            <a:ext cx="6953176" cy="3766185"/>
          </a:xfrm>
        </p:spPr>
        <p:txBody>
          <a:bodyPr>
            <a:normAutofit/>
          </a:bodyPr>
          <a:lstStyle/>
          <a:p>
            <a:r>
              <a:rPr lang="en-US" altLang="ko-KR" dirty="0"/>
              <a:t>Windows 10 2018</a:t>
            </a:r>
            <a:r>
              <a:rPr lang="ko-KR" altLang="en-US" dirty="0"/>
              <a:t>년 </a:t>
            </a:r>
            <a:r>
              <a:rPr lang="en-US" altLang="ko-KR" dirty="0"/>
              <a:t>4</a:t>
            </a:r>
            <a:r>
              <a:rPr lang="ko-KR" altLang="en-US" dirty="0"/>
              <a:t>월 업데이트의 </a:t>
            </a:r>
            <a:r>
              <a:rPr lang="en-US" altLang="ko-KR" dirty="0"/>
              <a:t>Windows Server </a:t>
            </a:r>
            <a:r>
              <a:rPr lang="ko-KR" altLang="en-US" dirty="0"/>
              <a:t>버전은 </a:t>
            </a:r>
            <a:r>
              <a:rPr lang="en-US" altLang="ko-KR" dirty="0"/>
              <a:t>Windows Server 1803 (SAC)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Azure</a:t>
            </a:r>
            <a:r>
              <a:rPr lang="ko-KR" altLang="en-US" dirty="0"/>
              <a:t>에서는 테스트 목적으로 </a:t>
            </a:r>
            <a:r>
              <a:rPr lang="en-US" altLang="ko-KR" dirty="0"/>
              <a:t>SAC </a:t>
            </a:r>
            <a:r>
              <a:rPr lang="ko-KR" altLang="en-US" dirty="0"/>
              <a:t>버전으로 </a:t>
            </a:r>
            <a:r>
              <a:rPr lang="en-US" altLang="ko-KR" dirty="0"/>
              <a:t>VM</a:t>
            </a:r>
            <a:r>
              <a:rPr lang="ko-KR" altLang="en-US" dirty="0"/>
              <a:t>을 만들 수 있어서 바로 테스트할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타 클라우드에서 </a:t>
            </a:r>
            <a:r>
              <a:rPr lang="en-US" altLang="ko-KR" dirty="0"/>
              <a:t>SAC </a:t>
            </a:r>
            <a:r>
              <a:rPr lang="ko-KR" altLang="en-US" dirty="0"/>
              <a:t>버전을 사용하려면 정식 </a:t>
            </a:r>
            <a:r>
              <a:rPr lang="en-US" altLang="ko-KR" dirty="0"/>
              <a:t>Windows Server </a:t>
            </a:r>
            <a:r>
              <a:rPr lang="ko-KR" altLang="en-US" dirty="0"/>
              <a:t>라이선스가 필요합니다</a:t>
            </a:r>
            <a:r>
              <a:rPr lang="en-US" altLang="ko-KR" dirty="0"/>
              <a:t>. (</a:t>
            </a:r>
            <a:r>
              <a:rPr lang="ko-KR" altLang="en-US" dirty="0"/>
              <a:t>예</a:t>
            </a:r>
            <a:r>
              <a:rPr lang="en-US" altLang="ko-KR" dirty="0"/>
              <a:t>: AWS)</a:t>
            </a:r>
          </a:p>
          <a:p>
            <a:r>
              <a:rPr lang="en-US" altLang="ko-KR" dirty="0">
                <a:hlinkClick r:id="rId4"/>
              </a:rPr>
              <a:t>https://docs.microsoft.com/en-us/windows/wsl/install-on-server</a:t>
            </a:r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5474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10AE66-5600-4085-A533-8597C1CF8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서버 버전의 경우 </a:t>
            </a:r>
            <a:r>
              <a:rPr lang="en-US" altLang="ko-KR"/>
              <a:t>(Cont.)</a:t>
            </a:r>
            <a:endParaRPr lang="ko-KR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6129B4-3B31-461B-B898-982A7E93B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sz="2800" dirty="0"/>
              <a:t>Windows Server 1709 </a:t>
            </a:r>
            <a:r>
              <a:rPr lang="ko-KR" altLang="en-US" sz="2800" dirty="0"/>
              <a:t>이상에서는</a:t>
            </a:r>
            <a:r>
              <a:rPr lang="en-US" altLang="ko-KR" sz="2800" dirty="0"/>
              <a:t> (</a:t>
            </a:r>
            <a:r>
              <a:rPr lang="ko-KR" altLang="en-US" sz="2800" dirty="0"/>
              <a:t>관리자 권한 </a:t>
            </a:r>
            <a:r>
              <a:rPr lang="en-US" altLang="ko-KR" sz="2800" dirty="0"/>
              <a:t>PowerShell </a:t>
            </a:r>
            <a:r>
              <a:rPr lang="ko-KR" altLang="en-US" sz="2800" dirty="0"/>
              <a:t>필요</a:t>
            </a:r>
            <a:r>
              <a:rPr lang="en-US" altLang="ko-KR" sz="2800" dirty="0"/>
              <a:t>)</a:t>
            </a:r>
          </a:p>
          <a:p>
            <a:pPr lvl="1"/>
            <a:r>
              <a:rPr lang="en-US" altLang="ko-KR" sz="2800" dirty="0">
                <a:latin typeface="Consolas" panose="020B0609020204030204" pitchFamily="49" charset="0"/>
              </a:rPr>
              <a:t>Enable-</a:t>
            </a:r>
            <a:r>
              <a:rPr lang="en-US" altLang="ko-KR" sz="2800" dirty="0" err="1">
                <a:latin typeface="Consolas" panose="020B0609020204030204" pitchFamily="49" charset="0"/>
              </a:rPr>
              <a:t>WindowsOptionalFeature</a:t>
            </a:r>
            <a:r>
              <a:rPr lang="en-US" altLang="ko-KR" sz="2800" dirty="0">
                <a:latin typeface="Consolas" panose="020B0609020204030204" pitchFamily="49" charset="0"/>
              </a:rPr>
              <a:t> –Online –</a:t>
            </a:r>
            <a:r>
              <a:rPr lang="en-US" altLang="ko-KR" sz="2800" dirty="0" err="1">
                <a:latin typeface="Consolas" panose="020B0609020204030204" pitchFamily="49" charset="0"/>
              </a:rPr>
              <a:t>FeatureName</a:t>
            </a:r>
            <a:r>
              <a:rPr lang="en-US" altLang="ko-KR" sz="2800" dirty="0">
                <a:latin typeface="Consolas" panose="020B0609020204030204" pitchFamily="49" charset="0"/>
              </a:rPr>
              <a:t> Microsoft-Windows-Subsystem-Linux</a:t>
            </a:r>
          </a:p>
          <a:p>
            <a:r>
              <a:rPr lang="ko-KR" altLang="en-US" sz="2800" dirty="0"/>
              <a:t>기능 설치 후 서버 재시작을 하고</a:t>
            </a:r>
            <a:r>
              <a:rPr lang="en-US" altLang="ko-KR" sz="2800" dirty="0"/>
              <a:t>, </a:t>
            </a:r>
            <a:r>
              <a:rPr lang="ko-KR" altLang="en-US" sz="2800" dirty="0"/>
              <a:t>아래와 같이 실행합니다</a:t>
            </a:r>
            <a:r>
              <a:rPr lang="en-US" altLang="ko-KR" sz="2800" dirty="0"/>
              <a:t>.</a:t>
            </a:r>
          </a:p>
          <a:p>
            <a:pPr lvl="1"/>
            <a:r>
              <a:rPr lang="en-US" altLang="ko-KR" sz="2800" dirty="0">
                <a:latin typeface="Consolas" panose="020B0609020204030204" pitchFamily="49" charset="0"/>
              </a:rPr>
              <a:t>Invoke-</a:t>
            </a:r>
            <a:r>
              <a:rPr lang="en-US" altLang="ko-KR" sz="2800" dirty="0" err="1">
                <a:latin typeface="Consolas" panose="020B0609020204030204" pitchFamily="49" charset="0"/>
              </a:rPr>
              <a:t>WebRequest</a:t>
            </a:r>
            <a:r>
              <a:rPr lang="en-US" altLang="ko-KR" sz="2800" dirty="0">
                <a:latin typeface="Consolas" panose="020B0609020204030204" pitchFamily="49" charset="0"/>
              </a:rPr>
              <a:t> -Uri https://aka.ms/wsl-ubuntu-1604 -</a:t>
            </a:r>
            <a:r>
              <a:rPr lang="en-US" altLang="ko-KR" sz="2800" dirty="0" err="1">
                <a:latin typeface="Consolas" panose="020B0609020204030204" pitchFamily="49" charset="0"/>
              </a:rPr>
              <a:t>OutFile</a:t>
            </a:r>
            <a:r>
              <a:rPr lang="en-US" altLang="ko-KR" sz="2800" dirty="0">
                <a:latin typeface="Consolas" panose="020B0609020204030204" pitchFamily="49" charset="0"/>
              </a:rPr>
              <a:t> ~/Ubuntu.zip –</a:t>
            </a:r>
            <a:r>
              <a:rPr lang="en-US" altLang="ko-KR" sz="2800" dirty="0" err="1">
                <a:latin typeface="Consolas" panose="020B0609020204030204" pitchFamily="49" charset="0"/>
              </a:rPr>
              <a:t>UseBasicParsing</a:t>
            </a:r>
            <a:endParaRPr lang="en-US" altLang="ko-KR" sz="2800" dirty="0">
              <a:latin typeface="Consolas" panose="020B0609020204030204" pitchFamily="49" charset="0"/>
            </a:endParaRPr>
          </a:p>
          <a:p>
            <a:pPr lvl="1"/>
            <a:r>
              <a:rPr lang="en-US" altLang="ko-KR" sz="2800" dirty="0">
                <a:latin typeface="Consolas" panose="020B0609020204030204" pitchFamily="49" charset="0"/>
              </a:rPr>
              <a:t>Expand-Archive ~/Ubuntu.zip ~/Ubuntu</a:t>
            </a:r>
          </a:p>
          <a:p>
            <a:pPr lvl="1"/>
            <a:r>
              <a:rPr lang="en-US" altLang="ko-KR" sz="2800" dirty="0">
                <a:latin typeface="Consolas" panose="020B0609020204030204" pitchFamily="49" charset="0"/>
              </a:rPr>
              <a:t>~/Ubuntu/ubuntu.exe</a:t>
            </a:r>
          </a:p>
          <a:p>
            <a:r>
              <a:rPr lang="en-US" altLang="ko-KR" sz="2800" dirty="0"/>
              <a:t>Docker Container</a:t>
            </a:r>
            <a:r>
              <a:rPr lang="ko-KR" altLang="en-US" sz="2800" dirty="0"/>
              <a:t>에서는 사용 불가</a:t>
            </a:r>
          </a:p>
        </p:txBody>
      </p:sp>
    </p:spTree>
    <p:extLst>
      <p:ext uri="{BB962C8B-B14F-4D97-AF65-F5344CB8AC3E}">
        <p14:creationId xmlns:p14="http://schemas.microsoft.com/office/powerpoint/2010/main" val="3943652507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90191A2-2B01-4C3E-92EF-84691F4E9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0058" y="1485109"/>
            <a:ext cx="3448478" cy="3448478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60A8078-8DDB-4C3E-8B06-B59BDCD9A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3"/>
            <a:ext cx="6972607" cy="1658198"/>
          </a:xfrm>
        </p:spPr>
        <p:txBody>
          <a:bodyPr>
            <a:normAutofit/>
          </a:bodyPr>
          <a:lstStyle/>
          <a:p>
            <a:r>
              <a:rPr lang="ko-KR" altLang="en-US" sz="4800" dirty="0"/>
              <a:t>처음 설치한 후 해야 할 일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835AAE9A-F378-4E56-8B82-B0DE77077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7" y="2011680"/>
            <a:ext cx="6953176" cy="3766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/>
              <a:t>사용자 </a:t>
            </a:r>
            <a:r>
              <a:rPr lang="en-US" altLang="ko-KR" dirty="0"/>
              <a:t>ID</a:t>
            </a:r>
            <a:r>
              <a:rPr lang="ko-KR" altLang="en-US" dirty="0"/>
              <a:t>와 비밀 번호를 지정합니다</a:t>
            </a:r>
            <a:r>
              <a:rPr lang="en-US" altLang="ko-KR" dirty="0"/>
              <a:t>.</a:t>
            </a:r>
          </a:p>
          <a:p>
            <a:pPr marL="256032" lvl="1" indent="0">
              <a:buNone/>
            </a:pPr>
            <a:r>
              <a:rPr lang="en-US" altLang="ko-KR" dirty="0"/>
              <a:t>Windows OS</a:t>
            </a:r>
            <a:r>
              <a:rPr lang="ko-KR" altLang="en-US" dirty="0"/>
              <a:t>의 것과는 무관합니다</a:t>
            </a:r>
            <a:r>
              <a:rPr lang="en-US" altLang="ko-KR" dirty="0"/>
              <a:t>.</a:t>
            </a:r>
          </a:p>
          <a:p>
            <a:pPr marL="256032" lvl="1" indent="0">
              <a:buNone/>
            </a:pPr>
            <a:r>
              <a:rPr lang="en-US" altLang="ko-KR" dirty="0" err="1"/>
              <a:t>su</a:t>
            </a:r>
            <a:r>
              <a:rPr lang="en-US" altLang="ko-KR" dirty="0"/>
              <a:t> </a:t>
            </a:r>
            <a:r>
              <a:rPr lang="ko-KR" altLang="en-US" dirty="0"/>
              <a:t>명령 실행 시에만 필요합니다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ko-KR" altLang="en-US" dirty="0"/>
              <a:t>그리고</a:t>
            </a:r>
            <a:r>
              <a:rPr lang="en-US" altLang="ko-KR" dirty="0"/>
              <a:t>, </a:t>
            </a:r>
            <a:r>
              <a:rPr lang="ko-KR" altLang="en-US" dirty="0"/>
              <a:t>패키지 업데이트를 꼭 </a:t>
            </a:r>
            <a:r>
              <a:rPr lang="ko-KR" altLang="en-US" dirty="0" err="1"/>
              <a:t>해야합니다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dirty="0" err="1">
                <a:latin typeface="Consolas" panose="020B0609020204030204" pitchFamily="49" charset="0"/>
              </a:rPr>
              <a:t>sudo</a:t>
            </a:r>
            <a:r>
              <a:rPr lang="en-US" altLang="ko-KR" dirty="0">
                <a:latin typeface="Consolas" panose="020B0609020204030204" pitchFamily="49" charset="0"/>
              </a:rPr>
              <a:t> apt update</a:t>
            </a:r>
          </a:p>
          <a:p>
            <a:pPr lvl="1"/>
            <a:r>
              <a:rPr lang="en-US" altLang="ko-KR" dirty="0" err="1">
                <a:latin typeface="Consolas" panose="020B0609020204030204" pitchFamily="49" charset="0"/>
              </a:rPr>
              <a:t>sudo</a:t>
            </a:r>
            <a:r>
              <a:rPr lang="en-US" altLang="ko-KR" dirty="0">
                <a:latin typeface="Consolas" panose="020B0609020204030204" pitchFamily="49" charset="0"/>
              </a:rPr>
              <a:t> apt -y upgrade</a:t>
            </a:r>
          </a:p>
          <a:p>
            <a:pPr lvl="1"/>
            <a:r>
              <a:rPr lang="en-US" altLang="ko-KR" dirty="0" err="1">
                <a:latin typeface="Consolas" panose="020B0609020204030204" pitchFamily="49" charset="0"/>
              </a:rPr>
              <a:t>sudo</a:t>
            </a:r>
            <a:r>
              <a:rPr lang="en-US" altLang="ko-KR" dirty="0">
                <a:latin typeface="Consolas" panose="020B0609020204030204" pitchFamily="49" charset="0"/>
              </a:rPr>
              <a:t> apt -y </a:t>
            </a:r>
            <a:r>
              <a:rPr lang="en-US" altLang="ko-KR" dirty="0" err="1">
                <a:latin typeface="Consolas" panose="020B0609020204030204" pitchFamily="49" charset="0"/>
              </a:rPr>
              <a:t>autoremove</a:t>
            </a:r>
            <a:endParaRPr lang="en-US" altLang="ko-KR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83914863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5DDF5D4-9CD6-4B07-B0DF-D2CBF9F77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051" y="2104216"/>
            <a:ext cx="3383936" cy="3383936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86EBFD65-58D7-4767-80F1-37B207EEA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>
            <a:normAutofit/>
          </a:bodyPr>
          <a:lstStyle/>
          <a:p>
            <a:r>
              <a:rPr lang="ko-KR" altLang="en-US" dirty="0"/>
              <a:t>보통의 리눅스와 다른 점 살펴보기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061680-84E5-4898-A009-4D702A133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336" y="2011680"/>
            <a:ext cx="6789044" cy="3766185"/>
          </a:xfrm>
        </p:spPr>
        <p:txBody>
          <a:bodyPr>
            <a:normAutofit lnSpcReduction="10000"/>
          </a:bodyPr>
          <a:lstStyle/>
          <a:p>
            <a:r>
              <a:rPr lang="en-US" altLang="ko-KR" dirty="0"/>
              <a:t>/</a:t>
            </a:r>
            <a:r>
              <a:rPr lang="en-US" altLang="ko-KR" dirty="0" err="1"/>
              <a:t>mnt</a:t>
            </a:r>
            <a:r>
              <a:rPr lang="en-US" altLang="ko-KR" dirty="0"/>
              <a:t>/c </a:t>
            </a:r>
            <a:r>
              <a:rPr lang="ko-KR" altLang="en-US" dirty="0"/>
              <a:t>디렉터리의 존재</a:t>
            </a:r>
            <a:endParaRPr lang="en-US" altLang="ko-KR" dirty="0"/>
          </a:p>
          <a:p>
            <a:pPr lvl="1"/>
            <a:r>
              <a:rPr lang="en-US" altLang="ko-KR" dirty="0"/>
              <a:t>WSL</a:t>
            </a:r>
            <a:r>
              <a:rPr lang="ko-KR" altLang="en-US" dirty="0"/>
              <a:t> 입장에서 </a:t>
            </a:r>
            <a:r>
              <a:rPr lang="en-US" altLang="ko-KR" dirty="0"/>
              <a:t>NTFS </a:t>
            </a:r>
            <a:r>
              <a:rPr lang="ko-KR" altLang="en-US" dirty="0"/>
              <a:t>파일 시스템에 접근 가능</a:t>
            </a:r>
            <a:endParaRPr lang="en-US" altLang="ko-KR" dirty="0"/>
          </a:p>
          <a:p>
            <a:pPr lvl="1"/>
            <a:r>
              <a:rPr lang="en-US" altLang="ko-KR" dirty="0"/>
              <a:t>Windows</a:t>
            </a:r>
            <a:r>
              <a:rPr lang="ko-KR" altLang="en-US" dirty="0"/>
              <a:t>에서는 리눅스 </a:t>
            </a:r>
            <a:r>
              <a:rPr lang="ko-KR" altLang="en-US" dirty="0" err="1"/>
              <a:t>배포판</a:t>
            </a:r>
            <a:r>
              <a:rPr lang="ko-KR" altLang="en-US" dirty="0"/>
              <a:t> 파일 시스템 접근 시 주의 필요</a:t>
            </a:r>
            <a:endParaRPr lang="en-US" altLang="ko-KR" dirty="0"/>
          </a:p>
          <a:p>
            <a:r>
              <a:rPr lang="en-US" altLang="ko-KR" dirty="0"/>
              <a:t>Win32 </a:t>
            </a:r>
            <a:r>
              <a:rPr lang="ko-KR" altLang="en-US" dirty="0"/>
              <a:t>프로그램의 실행</a:t>
            </a:r>
            <a:endParaRPr lang="en-US" altLang="ko-KR" dirty="0"/>
          </a:p>
          <a:p>
            <a:pPr lvl="1"/>
            <a:r>
              <a:rPr lang="en-US" altLang="ko-KR" dirty="0">
                <a:latin typeface="Consolas" panose="020B0609020204030204" pitchFamily="49" charset="0"/>
              </a:rPr>
              <a:t>$(</a:t>
            </a:r>
            <a:r>
              <a:rPr lang="en-US" altLang="ko-KR" dirty="0" err="1">
                <a:latin typeface="Consolas" panose="020B0609020204030204" pitchFamily="49" charset="0"/>
              </a:rPr>
              <a:t>wslpath</a:t>
            </a:r>
            <a:r>
              <a:rPr lang="en-US" altLang="ko-KR" dirty="0">
                <a:latin typeface="Consolas" panose="020B0609020204030204" pitchFamily="49" charset="0"/>
              </a:rPr>
              <a:t> c:/windows/system32/winver.exe)</a:t>
            </a:r>
          </a:p>
          <a:p>
            <a:r>
              <a:rPr lang="ko-KR" altLang="en-US" dirty="0"/>
              <a:t>리눅스 프로그램의 실행</a:t>
            </a:r>
            <a:endParaRPr lang="en-US" altLang="ko-KR" dirty="0"/>
          </a:p>
          <a:p>
            <a:pPr lvl="1"/>
            <a:r>
              <a:rPr lang="de-DE" altLang="ko-KR" dirty="0">
                <a:latin typeface="Consolas" panose="020B0609020204030204" pitchFamily="49" charset="0"/>
              </a:rPr>
              <a:t>%windir%\system32\bash.exe -c "/usr/bin/vi"</a:t>
            </a:r>
            <a:endParaRPr lang="en-US" altLang="ko-KR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476295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C95D478-A923-4EB5-AF9F-E8648FF34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0058" y="1485109"/>
            <a:ext cx="3448478" cy="3448478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B7DC2F12-6D3B-41E2-BD50-7D2B7B9D8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3"/>
            <a:ext cx="6972607" cy="1658198"/>
          </a:xfrm>
        </p:spPr>
        <p:txBody>
          <a:bodyPr>
            <a:normAutofit/>
          </a:bodyPr>
          <a:lstStyle/>
          <a:p>
            <a:r>
              <a:rPr lang="ko-KR" altLang="en-US" sz="3600" dirty="0"/>
              <a:t>보통의 리눅스와 다른 점 살펴보기 </a:t>
            </a:r>
            <a:r>
              <a:rPr lang="en-US" altLang="ko-KR" sz="3600" dirty="0"/>
              <a:t>(Cont.)</a:t>
            </a:r>
            <a:endParaRPr lang="ko-KR" altLang="en-US" sz="36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11B8F6-3618-4227-9C3C-B3E3DF826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7" y="2011680"/>
            <a:ext cx="6953176" cy="3766185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다중 </a:t>
            </a:r>
            <a:r>
              <a:rPr lang="ko-KR" altLang="en-US" sz="2800" dirty="0" err="1"/>
              <a:t>배포판</a:t>
            </a:r>
            <a:r>
              <a:rPr lang="ko-KR" altLang="en-US" sz="2800" dirty="0"/>
              <a:t> 관리</a:t>
            </a:r>
            <a:endParaRPr lang="en-US" altLang="ko-KR" sz="2800" dirty="0"/>
          </a:p>
          <a:p>
            <a:pPr lvl="1"/>
            <a:r>
              <a:rPr lang="en-US" altLang="ko-KR" sz="2800" dirty="0"/>
              <a:t>Ubuntu, Debian, SUSE, openSUSE, Kali</a:t>
            </a:r>
          </a:p>
          <a:p>
            <a:pPr lvl="1"/>
            <a:r>
              <a:rPr lang="ko-KR" altLang="en-US" sz="2800" dirty="0"/>
              <a:t>기본이 되는 배포판을 지정이 필요</a:t>
            </a:r>
            <a:endParaRPr lang="en-US" altLang="ko-KR" sz="2800" dirty="0"/>
          </a:p>
          <a:p>
            <a:pPr lvl="1"/>
            <a:r>
              <a:rPr lang="ko-KR" altLang="en-US" sz="2800" dirty="0"/>
              <a:t>명시적으로 바꾸려면 </a:t>
            </a:r>
            <a:r>
              <a:rPr lang="en-US" altLang="ko-KR" sz="2800" dirty="0" err="1"/>
              <a:t>wslconfig</a:t>
            </a:r>
            <a:r>
              <a:rPr lang="en-US" altLang="ko-KR" sz="2800" dirty="0"/>
              <a:t> </a:t>
            </a:r>
            <a:r>
              <a:rPr lang="ko-KR" altLang="en-US" sz="2800" dirty="0"/>
              <a:t>유틸리티를 사용합니다</a:t>
            </a:r>
            <a:r>
              <a:rPr lang="en-US" altLang="ko-KR" sz="2800" dirty="0"/>
              <a:t>.</a:t>
            </a:r>
          </a:p>
          <a:p>
            <a:pPr lvl="1"/>
            <a:r>
              <a:rPr lang="en-US" altLang="ko-KR" sz="2800" dirty="0"/>
              <a:t>bash.exe</a:t>
            </a:r>
            <a:r>
              <a:rPr lang="ko-KR" altLang="en-US" sz="2800" dirty="0"/>
              <a:t>는 이렇게 선택된 기본 배포판을 호출합니다</a:t>
            </a:r>
            <a:r>
              <a:rPr lang="en-US" altLang="ko-KR" sz="2800" dirty="0"/>
              <a:t>.</a:t>
            </a:r>
          </a:p>
          <a:p>
            <a:pPr lvl="1"/>
            <a:r>
              <a:rPr lang="ko-KR" altLang="en-US" sz="2800" dirty="0"/>
              <a:t>배포판이 제공하는 개별 </a:t>
            </a:r>
            <a:r>
              <a:rPr lang="en-US" altLang="ko-KR" sz="2800" dirty="0"/>
              <a:t>exe </a:t>
            </a:r>
            <a:r>
              <a:rPr lang="ko-KR" altLang="en-US" sz="2800" dirty="0"/>
              <a:t>파일을 대신 사용</a:t>
            </a:r>
            <a:r>
              <a:rPr lang="en-US" altLang="ko-KR" sz="2800" dirty="0"/>
              <a:t> </a:t>
            </a:r>
            <a:r>
              <a:rPr lang="ko-KR" altLang="en-US" sz="2800" dirty="0"/>
              <a:t>가능</a:t>
            </a:r>
          </a:p>
        </p:txBody>
      </p:sp>
    </p:spTree>
    <p:extLst>
      <p:ext uri="{BB962C8B-B14F-4D97-AF65-F5344CB8AC3E}">
        <p14:creationId xmlns:p14="http://schemas.microsoft.com/office/powerpoint/2010/main" val="4026122556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9E7CD413-1403-4D61-85F3-0D02FB5ED2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63320"/>
          <a:stretch/>
        </p:blipFill>
        <p:spPr>
          <a:xfrm>
            <a:off x="8114537" y="10"/>
            <a:ext cx="4077463" cy="6864408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2E1E1CD5-01F9-4672-B5E8-A178F6441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3"/>
            <a:ext cx="7115176" cy="16581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4400" dirty="0"/>
              <a:t>보통의 리눅스와 다른 점 살펴보기 </a:t>
            </a:r>
            <a:r>
              <a:rPr lang="en-US" altLang="ko-KR" sz="4400" dirty="0"/>
              <a:t>(Cont.)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6F8E20-67B8-4380-9425-7D06A35F4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656" y="2011680"/>
            <a:ext cx="6877083" cy="3766185"/>
          </a:xfrm>
        </p:spPr>
        <p:txBody>
          <a:bodyPr vert="horz" lIns="91440" tIns="45720" rIns="91440" bIns="45720" rtlCol="0">
            <a:normAutofit/>
          </a:bodyPr>
          <a:lstStyle/>
          <a:p>
            <a:pPr latinLnBrk="0"/>
            <a:r>
              <a:rPr lang="ko-KR" altLang="en-US" sz="3200" dirty="0"/>
              <a:t>손쉬운 재설치</a:t>
            </a:r>
            <a:endParaRPr lang="en-US" altLang="ko-KR" sz="3200" dirty="0"/>
          </a:p>
          <a:p>
            <a:pPr lvl="1" latinLnBrk="0"/>
            <a:r>
              <a:rPr lang="ko-KR" altLang="en-US" sz="2800" dirty="0"/>
              <a:t>앱 설정에서 해당 </a:t>
            </a:r>
            <a:r>
              <a:rPr lang="ko-KR" altLang="en-US" sz="2800" dirty="0" err="1"/>
              <a:t>배포판</a:t>
            </a:r>
            <a:r>
              <a:rPr lang="en-US" altLang="ko-KR" sz="2800" dirty="0"/>
              <a:t> </a:t>
            </a:r>
            <a:r>
              <a:rPr lang="ko-KR" altLang="en-US" sz="2800" dirty="0"/>
              <a:t>앱을 찾은 다음 초기화 버튼을 눌러 재설정 가능</a:t>
            </a:r>
            <a:endParaRPr lang="en-US" altLang="ko-KR" sz="2800" dirty="0"/>
          </a:p>
          <a:p>
            <a:pPr latinLnBrk="0"/>
            <a:r>
              <a:rPr lang="ko-KR" altLang="en-US" sz="3200" dirty="0"/>
              <a:t>서버 버전의 경우에는</a:t>
            </a:r>
            <a:endParaRPr lang="en-US" altLang="ko-KR" sz="3200" dirty="0"/>
          </a:p>
          <a:p>
            <a:pPr lvl="1" latinLnBrk="0"/>
            <a:r>
              <a:rPr lang="en-US" altLang="ko-KR" sz="2800" dirty="0" err="1">
                <a:latin typeface="Consolas" panose="020B0609020204030204" pitchFamily="49" charset="0"/>
              </a:rPr>
              <a:t>wslconfig</a:t>
            </a:r>
            <a:r>
              <a:rPr lang="en-US" altLang="ko-KR" sz="2800" dirty="0">
                <a:latin typeface="Consolas" panose="020B0609020204030204" pitchFamily="49" charset="0"/>
              </a:rPr>
              <a:t> /unregister</a:t>
            </a:r>
            <a:r>
              <a:rPr lang="ko-KR" altLang="en-US" sz="2800" dirty="0"/>
              <a:t>로 </a:t>
            </a:r>
            <a:r>
              <a:rPr lang="ko-KR" altLang="en-US" sz="2800" dirty="0" err="1"/>
              <a:t>배포판</a:t>
            </a:r>
            <a:r>
              <a:rPr lang="ko-KR" altLang="en-US" sz="2800" dirty="0"/>
              <a:t> 제거</a:t>
            </a:r>
            <a:r>
              <a:rPr lang="en-US" altLang="ko-KR" sz="2800" dirty="0"/>
              <a:t> </a:t>
            </a:r>
            <a:r>
              <a:rPr lang="ko-KR" altLang="en-US" sz="2800" dirty="0"/>
              <a:t>후</a:t>
            </a:r>
            <a:r>
              <a:rPr lang="en-US" altLang="ko-KR" sz="2800" dirty="0"/>
              <a:t>,</a:t>
            </a:r>
          </a:p>
          <a:p>
            <a:pPr lvl="1" latinLnBrk="0"/>
            <a:r>
              <a:rPr lang="ko-KR" altLang="en-US" sz="2800" dirty="0"/>
              <a:t>압축 파일을 다른 곳에 풀어 새로 등록하기만 하면 됩니다</a:t>
            </a:r>
            <a:r>
              <a:rPr lang="en-US" altLang="ko-K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8894576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D6F6937-3B5A-4391-9F37-58A571B362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53CADCE-8524-4ACB-9638-9E1A920F9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71" y="1059895"/>
            <a:ext cx="3105976" cy="4738211"/>
          </a:xfrm>
        </p:spPr>
        <p:txBody>
          <a:bodyPr anchor="ctr">
            <a:normAutofit/>
          </a:bodyPr>
          <a:lstStyle/>
          <a:p>
            <a:r>
              <a:rPr lang="ko-KR" altLang="en-US" sz="4400">
                <a:solidFill>
                  <a:srgbClr val="FFFFFF"/>
                </a:solidFill>
              </a:rPr>
              <a:t>오늘 살펴볼 내용</a:t>
            </a:r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56CE8930-EF91-45D5-BBF9-550207EF5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681" y="1059895"/>
            <a:ext cx="6245233" cy="4738210"/>
          </a:xfrm>
        </p:spPr>
        <p:txBody>
          <a:bodyPr anchor="ctr">
            <a:normAutofit/>
          </a:bodyPr>
          <a:lstStyle/>
          <a:p>
            <a:r>
              <a:rPr lang="en-US" altLang="ko-KR" sz="2000" dirty="0"/>
              <a:t>Windows 10</a:t>
            </a:r>
            <a:r>
              <a:rPr lang="ko-KR" altLang="en-US" sz="2000" dirty="0"/>
              <a:t>에서 </a:t>
            </a:r>
            <a:r>
              <a:rPr lang="en-US" altLang="ko-KR" sz="2000" dirty="0"/>
              <a:t>Linux</a:t>
            </a:r>
            <a:r>
              <a:rPr lang="ko-KR" altLang="en-US" sz="2000" dirty="0"/>
              <a:t>를 사용한다는 것</a:t>
            </a:r>
            <a:endParaRPr lang="en-US" altLang="ko-KR" sz="2000" dirty="0"/>
          </a:p>
          <a:p>
            <a:r>
              <a:rPr lang="ko-KR" altLang="en-US" sz="2000" dirty="0"/>
              <a:t>어떻게 설치하고 사용하는가</a:t>
            </a:r>
            <a:r>
              <a:rPr lang="en-US" altLang="ko-KR" sz="2000" dirty="0"/>
              <a:t>?</a:t>
            </a:r>
          </a:p>
          <a:p>
            <a:r>
              <a:rPr lang="ko-KR" altLang="en-US" sz="2000" dirty="0"/>
              <a:t>보통의 리눅스와 다른 점 살펴보기</a:t>
            </a:r>
            <a:endParaRPr lang="en-US" altLang="ko-KR" sz="2000" dirty="0"/>
          </a:p>
          <a:p>
            <a:r>
              <a:rPr lang="ko-KR" altLang="en-US" sz="2000" dirty="0"/>
              <a:t>콘솔 환경 설정하기</a:t>
            </a:r>
            <a:endParaRPr lang="en-US" altLang="ko-KR" sz="2000" dirty="0"/>
          </a:p>
          <a:p>
            <a:r>
              <a:rPr lang="en-US" altLang="ko-KR" sz="2000" dirty="0"/>
              <a:t>X Windows </a:t>
            </a:r>
            <a:r>
              <a:rPr lang="ko-KR" altLang="en-US" sz="2000" dirty="0"/>
              <a:t>기반 애플리케이션 실행해보기</a:t>
            </a:r>
            <a:endParaRPr lang="en-US" altLang="ko-KR" sz="2000" dirty="0"/>
          </a:p>
          <a:p>
            <a:r>
              <a:rPr lang="ko-KR" altLang="en-US" sz="2000" dirty="0"/>
              <a:t>한글 입력 도구 벼루 설치하고 사용하기</a:t>
            </a:r>
            <a:endParaRPr lang="en-US" altLang="ko-KR" sz="2000" dirty="0"/>
          </a:p>
          <a:p>
            <a:r>
              <a:rPr lang="en-US" altLang="ko-KR" sz="2000" dirty="0"/>
              <a:t>Visual Studio Code</a:t>
            </a:r>
            <a:r>
              <a:rPr lang="en-US" altLang="ko-KR" sz="2000"/>
              <a:t>/IntelliJ IDEA </a:t>
            </a:r>
            <a:r>
              <a:rPr lang="ko-KR" altLang="en-US" sz="2000" dirty="0"/>
              <a:t>실행하기</a:t>
            </a:r>
            <a:endParaRPr lang="en-US" altLang="ko-KR" sz="2000" dirty="0"/>
          </a:p>
          <a:p>
            <a:r>
              <a:rPr lang="ko-KR" altLang="en-US" sz="2000" dirty="0"/>
              <a:t>간단한 </a:t>
            </a:r>
            <a:r>
              <a:rPr lang="en-US" altLang="ko-KR" sz="2000" dirty="0"/>
              <a:t>Docker </a:t>
            </a:r>
            <a:r>
              <a:rPr lang="ko-KR" altLang="en-US" sz="2000" dirty="0"/>
              <a:t>컨테이너 실행해보기</a:t>
            </a:r>
          </a:p>
        </p:txBody>
      </p:sp>
    </p:spTree>
    <p:extLst>
      <p:ext uri="{BB962C8B-B14F-4D97-AF65-F5344CB8AC3E}">
        <p14:creationId xmlns:p14="http://schemas.microsoft.com/office/powerpoint/2010/main" val="2023056213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FA480DA2-9B80-4052-A127-FA48CBB8A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콘솔 환경 설정하기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6167785-8057-4C03-AE31-CC401F608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/>
              <a:t>기본으로 제공되는 </a:t>
            </a:r>
            <a:r>
              <a:rPr lang="en-US" altLang="ko-KR" sz="2800" dirty="0"/>
              <a:t>bash </a:t>
            </a:r>
            <a:r>
              <a:rPr lang="ko-KR" altLang="en-US" sz="2800" dirty="0"/>
              <a:t>셸 대신 </a:t>
            </a:r>
            <a:r>
              <a:rPr lang="en-US" altLang="ko-KR" sz="2800" dirty="0" err="1"/>
              <a:t>zsh</a:t>
            </a:r>
            <a:r>
              <a:rPr lang="en-US" altLang="ko-KR" sz="2800" dirty="0"/>
              <a:t> </a:t>
            </a:r>
            <a:r>
              <a:rPr lang="ko-KR" altLang="en-US" sz="2800" dirty="0"/>
              <a:t>셸과 </a:t>
            </a:r>
            <a:r>
              <a:rPr lang="en-US" altLang="ko-KR" sz="2800" dirty="0" err="1"/>
              <a:t>agnoster</a:t>
            </a:r>
            <a:r>
              <a:rPr lang="en-US" altLang="ko-KR" sz="2800" dirty="0"/>
              <a:t> </a:t>
            </a:r>
            <a:r>
              <a:rPr lang="ko-KR" altLang="en-US" sz="2800" dirty="0"/>
              <a:t>테마를 설정해보겠습니다</a:t>
            </a:r>
            <a:r>
              <a:rPr lang="en-US" altLang="ko-KR" sz="2800" dirty="0"/>
              <a:t>.</a:t>
            </a:r>
          </a:p>
          <a:p>
            <a:r>
              <a:rPr lang="ko-KR" altLang="en-US" sz="2800" dirty="0"/>
              <a:t>작업 요약</a:t>
            </a:r>
            <a:endParaRPr lang="en-US" altLang="ko-KR" sz="2800" dirty="0"/>
          </a:p>
          <a:p>
            <a:pPr lvl="1"/>
            <a:r>
              <a:rPr lang="en-US" altLang="ko-KR" sz="2800" dirty="0"/>
              <a:t>Windows</a:t>
            </a:r>
            <a:r>
              <a:rPr lang="ko-KR" altLang="en-US" sz="2800" dirty="0"/>
              <a:t> 콘솔 튜닝</a:t>
            </a:r>
            <a:endParaRPr lang="en-US" altLang="ko-KR" sz="2800" dirty="0"/>
          </a:p>
          <a:p>
            <a:pPr lvl="1"/>
            <a:r>
              <a:rPr lang="en-US" altLang="ko-KR" sz="2800" dirty="0"/>
              <a:t>Bash </a:t>
            </a:r>
            <a:r>
              <a:rPr lang="ko-KR" altLang="en-US" sz="2800" dirty="0"/>
              <a:t>프로파일 업데이트</a:t>
            </a:r>
            <a:endParaRPr lang="en-US" altLang="ko-KR" sz="2800" dirty="0"/>
          </a:p>
          <a:p>
            <a:pPr lvl="1"/>
            <a:r>
              <a:rPr lang="en-US" altLang="ko-KR" sz="2800" dirty="0"/>
              <a:t>ZSH </a:t>
            </a:r>
            <a:r>
              <a:rPr lang="ko-KR" altLang="en-US" sz="2800" dirty="0"/>
              <a:t>설치 및 </a:t>
            </a:r>
            <a:r>
              <a:rPr lang="en-US" altLang="ko-KR" sz="2800" dirty="0" err="1"/>
              <a:t>agnoster</a:t>
            </a:r>
            <a:r>
              <a:rPr lang="en-US" altLang="ko-KR" sz="2800" dirty="0"/>
              <a:t> </a:t>
            </a:r>
            <a:r>
              <a:rPr lang="ko-KR" altLang="en-US" sz="2800" dirty="0"/>
              <a:t>테마 적용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3098953092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7CEFFDD-605F-41E2-8017-6484074C5CA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내용 개체 틀 5">
            <a:extLst>
              <a:ext uri="{FF2B5EF4-FFF2-40B4-BE49-F238E27FC236}">
                <a16:creationId xmlns:a16="http://schemas.microsoft.com/office/drawing/2014/main" id="{4122AB97-94EC-41C8-9EF3-68A465AD32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7"/>
          <a:stretch/>
        </p:blipFill>
        <p:spPr>
          <a:xfrm>
            <a:off x="633999" y="1502489"/>
            <a:ext cx="6278529" cy="3863282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2DFE7950-4E50-4821-8E56-908B4CB57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 altLang="ko-KR" sz="4000">
                <a:solidFill>
                  <a:srgbClr val="FFFFFF"/>
                </a:solidFill>
              </a:rPr>
              <a:t>Windows </a:t>
            </a:r>
            <a:r>
              <a:rPr lang="ko-KR" altLang="en-US" sz="4000">
                <a:solidFill>
                  <a:srgbClr val="FFFFFF"/>
                </a:solidFill>
              </a:rPr>
              <a:t>콘솔 튜닝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7EDF12E-C8B9-4938-A32A-BE15E94C7B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73212" y="2419773"/>
            <a:ext cx="3401568" cy="3358092"/>
          </a:xfrm>
        </p:spPr>
        <p:txBody>
          <a:bodyPr vert="horz" lIns="91440" tIns="45720" rIns="91440" bIns="45720" rtlCol="0">
            <a:normAutofit/>
          </a:bodyPr>
          <a:lstStyle/>
          <a:p>
            <a:pPr latinLnBrk="0"/>
            <a:r>
              <a:rPr lang="ko-KR" altLang="en-US" sz="2800" dirty="0">
                <a:solidFill>
                  <a:srgbClr val="FFFFFF"/>
                </a:solidFill>
              </a:rPr>
              <a:t>글꼴과 색상에 관한 문제</a:t>
            </a:r>
            <a:endParaRPr lang="en-US" altLang="ko-KR" sz="2800" dirty="0">
              <a:solidFill>
                <a:srgbClr val="FFFFFF"/>
              </a:solidFill>
            </a:endParaRPr>
          </a:p>
          <a:p>
            <a:pPr latinLnBrk="0"/>
            <a:r>
              <a:rPr lang="ko-KR" altLang="en-US" sz="2800" dirty="0">
                <a:solidFill>
                  <a:srgbClr val="FFFFFF"/>
                </a:solidFill>
              </a:rPr>
              <a:t>가독성이 매우 나쁩니다</a:t>
            </a:r>
            <a:r>
              <a:rPr lang="en-US" altLang="ko-KR" sz="2800" dirty="0">
                <a:solidFill>
                  <a:srgbClr val="FFFFFF"/>
                </a:solidFill>
              </a:rPr>
              <a:t>.</a:t>
            </a:r>
          </a:p>
          <a:p>
            <a:pPr latinLnBrk="0"/>
            <a:r>
              <a:rPr lang="ko-KR" altLang="en-US" sz="2800" dirty="0">
                <a:solidFill>
                  <a:srgbClr val="FFFFFF"/>
                </a:solidFill>
              </a:rPr>
              <a:t>또한 </a:t>
            </a:r>
            <a:r>
              <a:rPr lang="en-US" altLang="ko-KR" sz="2800" dirty="0">
                <a:solidFill>
                  <a:srgbClr val="FFFFFF"/>
                </a:solidFill>
              </a:rPr>
              <a:t>Powerline</a:t>
            </a:r>
            <a:r>
              <a:rPr lang="ko-KR" altLang="en-US" sz="2800" dirty="0">
                <a:solidFill>
                  <a:srgbClr val="FFFFFF"/>
                </a:solidFill>
              </a:rPr>
              <a:t> 지원이 </a:t>
            </a:r>
            <a:r>
              <a:rPr lang="ko-KR" altLang="en-US" sz="2800" dirty="0" err="1">
                <a:solidFill>
                  <a:srgbClr val="FFFFFF"/>
                </a:solidFill>
              </a:rPr>
              <a:t>빠져있습니다</a:t>
            </a:r>
            <a:r>
              <a:rPr lang="en-US" altLang="ko-KR" sz="28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1357121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78261428-884B-4C92-805F-0D20F435A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Windows </a:t>
            </a:r>
            <a:r>
              <a:rPr lang="ko-KR" altLang="en-US" dirty="0"/>
              <a:t>콘솔 튜닝 </a:t>
            </a:r>
            <a:r>
              <a:rPr lang="en-US" altLang="ko-KR" dirty="0"/>
              <a:t>(Cont.)</a:t>
            </a:r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9A57BD4-EAC8-474D-9206-50CAA6FBA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Powerline </a:t>
            </a:r>
            <a:r>
              <a:rPr lang="ko-KR" altLang="en-US" dirty="0"/>
              <a:t>패치</a:t>
            </a:r>
            <a:r>
              <a:rPr lang="en-US" altLang="ko-KR" dirty="0"/>
              <a:t> </a:t>
            </a:r>
            <a:r>
              <a:rPr lang="ko-KR" altLang="en-US" dirty="0"/>
              <a:t>글꼴 설치</a:t>
            </a:r>
            <a:endParaRPr lang="en-US" altLang="ko-KR" dirty="0"/>
          </a:p>
          <a:p>
            <a:pPr lvl="1"/>
            <a:r>
              <a:rPr lang="ko-KR" altLang="en-US" dirty="0"/>
              <a:t>네이버 </a:t>
            </a:r>
            <a:r>
              <a:rPr lang="en-US" altLang="ko-KR" dirty="0"/>
              <a:t>D2Coding 1.3.1 </a:t>
            </a:r>
            <a:r>
              <a:rPr lang="ko-KR" altLang="en-US" dirty="0"/>
              <a:t>폰트 추천</a:t>
            </a:r>
            <a:endParaRPr lang="en-US" altLang="ko-KR" dirty="0"/>
          </a:p>
          <a:p>
            <a:pPr lvl="2"/>
            <a:r>
              <a:rPr lang="en-US" altLang="ko-KR" dirty="0">
                <a:hlinkClick r:id="rId2"/>
              </a:rPr>
              <a:t>https://github.com/naver/d2codingfont</a:t>
            </a:r>
            <a:endParaRPr lang="en-US" altLang="ko-KR" dirty="0"/>
          </a:p>
          <a:p>
            <a:pPr lvl="1"/>
            <a:r>
              <a:rPr lang="ko-KR" altLang="en-US" dirty="0"/>
              <a:t>그 외 </a:t>
            </a:r>
            <a:r>
              <a:rPr lang="en-US" altLang="ko-KR" dirty="0"/>
              <a:t>Powerline </a:t>
            </a:r>
            <a:r>
              <a:rPr lang="ko-KR" altLang="en-US" dirty="0"/>
              <a:t>글꼴</a:t>
            </a:r>
            <a:endParaRPr lang="en-US" altLang="ko-KR" dirty="0"/>
          </a:p>
          <a:p>
            <a:pPr lvl="2"/>
            <a:r>
              <a:rPr lang="en-US" altLang="ko-KR" dirty="0">
                <a:hlinkClick r:id="rId3"/>
              </a:rPr>
              <a:t>https://github.com/powerline/fonts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47647693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78261428-884B-4C92-805F-0D20F435A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Windows </a:t>
            </a:r>
            <a:r>
              <a:rPr lang="ko-KR" altLang="en-US" dirty="0"/>
              <a:t>콘솔 튜닝 </a:t>
            </a:r>
            <a:r>
              <a:rPr lang="en-US" altLang="ko-KR" dirty="0"/>
              <a:t>(Cont.)</a:t>
            </a:r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9A57BD4-EAC8-474D-9206-50CAA6FBA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/>
              <a:t>콘솔 기본 서체 변경</a:t>
            </a:r>
            <a:endParaRPr lang="en-US" altLang="ko-KR" sz="3200" dirty="0"/>
          </a:p>
          <a:p>
            <a:pPr lvl="1"/>
            <a:r>
              <a:rPr lang="en-US" altLang="ko-KR" sz="3200" dirty="0"/>
              <a:t>D2Coding</a:t>
            </a:r>
            <a:r>
              <a:rPr lang="ko-KR" altLang="en-US" sz="3200" dirty="0"/>
              <a:t>이 아닌 다른 서체인 경우에만</a:t>
            </a:r>
            <a:endParaRPr lang="en-US" altLang="ko-KR" sz="3200" dirty="0"/>
          </a:p>
          <a:p>
            <a:pPr lvl="2"/>
            <a:r>
              <a:rPr lang="ko-KR" altLang="en-US" sz="2800" dirty="0"/>
              <a:t>콘솔 실행 후 </a:t>
            </a:r>
            <a:r>
              <a:rPr lang="en-US" altLang="ko-KR" sz="2800" dirty="0" err="1"/>
              <a:t>chcp</a:t>
            </a:r>
            <a:r>
              <a:rPr lang="en-US" altLang="ko-KR" sz="2800" dirty="0"/>
              <a:t> 437 </a:t>
            </a:r>
            <a:r>
              <a:rPr lang="ko-KR" altLang="en-US" sz="2800" dirty="0"/>
              <a:t>명령을 먼저 실행 </a:t>
            </a:r>
            <a:r>
              <a:rPr lang="en-US" altLang="ko-KR" sz="2800" dirty="0"/>
              <a:t>(</a:t>
            </a:r>
            <a:r>
              <a:rPr lang="ko-KR" altLang="en-US" sz="2800" dirty="0"/>
              <a:t>중요</a:t>
            </a:r>
            <a:r>
              <a:rPr lang="en-US" altLang="ko-KR" sz="2800" dirty="0"/>
              <a:t>)</a:t>
            </a:r>
          </a:p>
          <a:p>
            <a:pPr lvl="2"/>
            <a:r>
              <a:rPr lang="ko-KR" altLang="en-US" sz="2800" dirty="0"/>
              <a:t>코드 페이지에 따라 대화 상자에서 선택할 수 있는 서체가 다름</a:t>
            </a:r>
            <a:endParaRPr lang="en-US" altLang="ko-KR" sz="2800" dirty="0"/>
          </a:p>
          <a:p>
            <a:pPr lvl="1"/>
            <a:r>
              <a:rPr lang="en-US" altLang="ko-KR" sz="3200" dirty="0"/>
              <a:t>D2Coding</a:t>
            </a:r>
            <a:r>
              <a:rPr lang="ko-KR" altLang="en-US" sz="3200" dirty="0"/>
              <a:t>을 사용하는 경우</a:t>
            </a:r>
            <a:endParaRPr lang="en-US" altLang="ko-KR" sz="3200" dirty="0"/>
          </a:p>
          <a:p>
            <a:pPr lvl="2"/>
            <a:r>
              <a:rPr lang="ko-KR" altLang="en-US" sz="2800" dirty="0"/>
              <a:t>콘솔 제목 표시줄 오른쪽 클릭 후 속성</a:t>
            </a:r>
            <a:r>
              <a:rPr lang="en-US" altLang="ko-KR" sz="2800" dirty="0"/>
              <a:t> </a:t>
            </a:r>
            <a:r>
              <a:rPr lang="ko-KR" altLang="en-US" sz="2800" dirty="0"/>
              <a:t>메뉴 클릭</a:t>
            </a:r>
            <a:endParaRPr lang="en-US" altLang="ko-KR" sz="2800" dirty="0"/>
          </a:p>
          <a:p>
            <a:pPr lvl="2"/>
            <a:r>
              <a:rPr lang="ko-KR" altLang="en-US" sz="2800" dirty="0"/>
              <a:t>변경하려는 </a:t>
            </a:r>
            <a:r>
              <a:rPr lang="en-US" altLang="ko-KR" sz="2800" dirty="0"/>
              <a:t>Powerline </a:t>
            </a:r>
            <a:r>
              <a:rPr lang="ko-KR" altLang="en-US" sz="2800" dirty="0"/>
              <a:t>서체를 선택하고 크기 조정 후 저장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2465933064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25CC1F-47A4-4675-9CA1-66DC39237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Windows </a:t>
            </a:r>
            <a:r>
              <a:rPr lang="ko-KR" altLang="en-US" dirty="0"/>
              <a:t>콘솔 튜닝 </a:t>
            </a:r>
            <a:r>
              <a:rPr lang="en-US" altLang="ko-KR" dirty="0"/>
              <a:t>(Cont.)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23E004-86E6-4A43-9D11-68816D446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err="1"/>
              <a:t>ColorTool</a:t>
            </a:r>
            <a:r>
              <a:rPr lang="en-US" altLang="ko-KR" sz="2800" dirty="0"/>
              <a:t> </a:t>
            </a:r>
            <a:r>
              <a:rPr lang="ko-KR" altLang="en-US" sz="2800" dirty="0"/>
              <a:t>및 </a:t>
            </a:r>
            <a:r>
              <a:rPr lang="en-US" altLang="ko-KR" sz="2800" dirty="0"/>
              <a:t>iTerm2 </a:t>
            </a:r>
            <a:r>
              <a:rPr lang="ko-KR" altLang="en-US" sz="2800" dirty="0"/>
              <a:t>컬러 스키마 적용</a:t>
            </a:r>
            <a:endParaRPr lang="en-US" altLang="ko-KR" sz="2800" dirty="0"/>
          </a:p>
          <a:p>
            <a:pPr lvl="1"/>
            <a:r>
              <a:rPr lang="en-US" altLang="ko-KR" sz="2800" dirty="0">
                <a:hlinkClick r:id="rId2"/>
              </a:rPr>
              <a:t>https://github.com/Microsoft/console/releases</a:t>
            </a:r>
            <a:r>
              <a:rPr lang="en-US" altLang="ko-KR" sz="2800" dirty="0"/>
              <a:t> </a:t>
            </a:r>
            <a:r>
              <a:rPr lang="ko-KR" altLang="en-US" sz="2800" dirty="0"/>
              <a:t>에서 다운로드</a:t>
            </a:r>
            <a:endParaRPr lang="en-US" altLang="ko-KR" sz="2800" dirty="0"/>
          </a:p>
          <a:p>
            <a:pPr lvl="1"/>
            <a:r>
              <a:rPr lang="ko-KR" altLang="en-US" sz="2800" dirty="0"/>
              <a:t>적당한 위치에 압축 해제 </a:t>
            </a:r>
            <a:r>
              <a:rPr lang="en-US" altLang="ko-KR" sz="2800" dirty="0"/>
              <a:t>(</a:t>
            </a:r>
            <a:r>
              <a:rPr lang="ko-KR" altLang="en-US" sz="2800" dirty="0"/>
              <a:t>예</a:t>
            </a:r>
            <a:r>
              <a:rPr lang="en-US" altLang="ko-KR" sz="2800" dirty="0"/>
              <a:t>: C:\Tools\Console)</a:t>
            </a:r>
          </a:p>
          <a:p>
            <a:pPr lvl="1"/>
            <a:r>
              <a:rPr lang="en-US" altLang="ko-KR" sz="2800" dirty="0">
                <a:hlinkClick r:id="rId3"/>
              </a:rPr>
              <a:t>http://iterm2colorschemes.com/</a:t>
            </a:r>
            <a:r>
              <a:rPr lang="en-US" altLang="ko-KR" sz="2800" dirty="0"/>
              <a:t> </a:t>
            </a:r>
            <a:r>
              <a:rPr lang="ko-KR" altLang="en-US" sz="2800" dirty="0"/>
              <a:t>에서 컬러 스키마 파일 다운로드</a:t>
            </a:r>
            <a:endParaRPr lang="en-US" altLang="ko-KR" sz="2800" dirty="0"/>
          </a:p>
          <a:p>
            <a:pPr lvl="1"/>
            <a:r>
              <a:rPr lang="ko-KR" altLang="en-US" sz="2800" dirty="0"/>
              <a:t>압축 파일 안의 </a:t>
            </a:r>
            <a:r>
              <a:rPr lang="en-US" altLang="ko-KR" sz="2800" dirty="0"/>
              <a:t>schemes </a:t>
            </a:r>
            <a:r>
              <a:rPr lang="ko-KR" altLang="en-US" sz="2800" dirty="0"/>
              <a:t>디렉터리의 파일들을 </a:t>
            </a:r>
            <a:r>
              <a:rPr lang="en-US" altLang="ko-KR" sz="2800" dirty="0"/>
              <a:t>C:\Tools\Console\schemes </a:t>
            </a:r>
            <a:r>
              <a:rPr lang="ko-KR" altLang="en-US" sz="2800" dirty="0"/>
              <a:t>로 압축 해제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1247799540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0B8933-E9BE-47F9-A775-A02268547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Windows </a:t>
            </a:r>
            <a:r>
              <a:rPr lang="ko-KR" altLang="en-US" dirty="0"/>
              <a:t>콘솔 튜닝 </a:t>
            </a:r>
            <a:r>
              <a:rPr lang="en-US" altLang="ko-KR" dirty="0"/>
              <a:t>(Cont.)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B3FDEA4-4089-4813-A252-870362F96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컬러링</a:t>
            </a:r>
            <a:r>
              <a:rPr lang="ko-KR" altLang="en-US" dirty="0"/>
              <a:t> 변경</a:t>
            </a:r>
            <a:endParaRPr lang="en-US" altLang="ko-KR" dirty="0"/>
          </a:p>
          <a:p>
            <a:pPr lvl="1"/>
            <a:r>
              <a:rPr lang="en-US" altLang="ko-KR" dirty="0">
                <a:latin typeface="Consolas" panose="020B0609020204030204" pitchFamily="49" charset="0"/>
              </a:rPr>
              <a:t>C:\Tools\Console\colortool.exe –b &lt;Scheme Name&gt;</a:t>
            </a:r>
            <a:r>
              <a:rPr lang="en-US" altLang="ko-KR" dirty="0"/>
              <a:t> </a:t>
            </a:r>
            <a:r>
              <a:rPr lang="ko-KR" altLang="en-US" dirty="0"/>
              <a:t>과 같이 실행</a:t>
            </a:r>
            <a:endParaRPr lang="en-US" altLang="ko-KR" dirty="0"/>
          </a:p>
          <a:p>
            <a:pPr lvl="2"/>
            <a:r>
              <a:rPr lang="ko-KR" altLang="en-US" dirty="0"/>
              <a:t>예</a:t>
            </a:r>
            <a:r>
              <a:rPr lang="en-US" altLang="ko-KR" dirty="0"/>
              <a:t>: </a:t>
            </a:r>
            <a:r>
              <a:rPr lang="en-US" altLang="ko-KR" dirty="0">
                <a:latin typeface="Consolas" panose="020B0609020204030204" pitchFamily="49" charset="0"/>
              </a:rPr>
              <a:t>C:\Tools\Console\colortool.exe –b </a:t>
            </a:r>
            <a:r>
              <a:rPr lang="en-US" altLang="ko-KR" dirty="0" err="1">
                <a:latin typeface="Consolas" panose="020B0609020204030204" pitchFamily="49" charset="0"/>
              </a:rPr>
              <a:t>campbell</a:t>
            </a:r>
            <a:endParaRPr lang="en-US" altLang="ko-KR" dirty="0">
              <a:latin typeface="Consolas" panose="020B0609020204030204" pitchFamily="49" charset="0"/>
            </a:endParaRPr>
          </a:p>
          <a:p>
            <a:pPr lvl="2"/>
            <a:r>
              <a:rPr lang="en-US" altLang="ko-KR" dirty="0"/>
              <a:t>Scheme</a:t>
            </a:r>
            <a:r>
              <a:rPr lang="ko-KR" altLang="en-US" dirty="0"/>
              <a:t> </a:t>
            </a:r>
            <a:r>
              <a:rPr lang="en-US" altLang="ko-KR" dirty="0"/>
              <a:t>Name</a:t>
            </a:r>
            <a:r>
              <a:rPr lang="ko-KR" altLang="en-US" dirty="0"/>
              <a:t>은 </a:t>
            </a:r>
            <a:r>
              <a:rPr lang="en-US" altLang="ko-KR" dirty="0"/>
              <a:t>schemes </a:t>
            </a:r>
            <a:r>
              <a:rPr lang="ko-KR" altLang="en-US" dirty="0"/>
              <a:t>폴더에서 확장명을 제외한 파일 이름</a:t>
            </a:r>
            <a:endParaRPr lang="en-US" altLang="ko-KR" dirty="0"/>
          </a:p>
          <a:p>
            <a:pPr lvl="2"/>
            <a:r>
              <a:rPr lang="ko-KR" altLang="en-US" dirty="0"/>
              <a:t>파일 이름에 공백이 있는 경우 따옴표로 이스케이프 처리 </a:t>
            </a:r>
            <a:r>
              <a:rPr lang="en-US" altLang="ko-KR" dirty="0"/>
              <a:t>(</a:t>
            </a:r>
            <a:r>
              <a:rPr lang="ko-KR" altLang="en-US" dirty="0"/>
              <a:t>예</a:t>
            </a:r>
            <a:r>
              <a:rPr lang="en-US" altLang="ko-KR" dirty="0"/>
              <a:t>: “Pro Light”)</a:t>
            </a:r>
          </a:p>
          <a:p>
            <a:pPr lvl="1"/>
            <a:r>
              <a:rPr lang="ko-KR" altLang="en-US" dirty="0"/>
              <a:t>실행 후 콘솔 제목 표시줄 오른쪽 클릭 후 속성</a:t>
            </a:r>
            <a:r>
              <a:rPr lang="en-US" altLang="ko-KR" dirty="0"/>
              <a:t> </a:t>
            </a:r>
            <a:r>
              <a:rPr lang="ko-KR" altLang="en-US" dirty="0"/>
              <a:t>메뉴 클릭</a:t>
            </a:r>
            <a:r>
              <a:rPr lang="en-US" altLang="ko-KR" dirty="0"/>
              <a:t>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확인 버튼 클릭</a:t>
            </a:r>
            <a:endParaRPr lang="en-US" altLang="ko-KR" dirty="0">
              <a:sym typeface="Wingdings" panose="05000000000000000000" pitchFamily="2" charset="2"/>
            </a:endParaRPr>
          </a:p>
          <a:p>
            <a:pPr lvl="2"/>
            <a:r>
              <a:rPr lang="ko-KR" altLang="en-US" dirty="0"/>
              <a:t>이 작업을 하지 않으면 현재 콘솔 창에만 색상 설정이 유지됨</a:t>
            </a:r>
            <a:endParaRPr lang="en-US" altLang="ko-KR" dirty="0"/>
          </a:p>
          <a:p>
            <a:r>
              <a:rPr lang="ko-KR" altLang="en-US" dirty="0"/>
              <a:t>추천 </a:t>
            </a:r>
            <a:r>
              <a:rPr lang="ko-KR" altLang="en-US" dirty="0" err="1"/>
              <a:t>컬러링</a:t>
            </a:r>
            <a:endParaRPr lang="en-US" altLang="ko-KR" dirty="0"/>
          </a:p>
          <a:p>
            <a:pPr lvl="1"/>
            <a:r>
              <a:rPr lang="en-US" altLang="ko-KR" dirty="0"/>
              <a:t>Campbell: DOS, PowerShell, Bash </a:t>
            </a:r>
            <a:r>
              <a:rPr lang="ko-KR" altLang="en-US" dirty="0"/>
              <a:t>셸 모두에서 잘 보이는 </a:t>
            </a:r>
            <a:r>
              <a:rPr lang="ko-KR" altLang="en-US" dirty="0" err="1"/>
              <a:t>컬러링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14583118"/>
      </p:ext>
    </p:extLst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87AB319-64C0-4E2D-B1CD-0A970301BEE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C9528F-903F-4F75-99E3-CC588843E0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내용 개체 틀 5" descr="스크린샷이(가) 표시된 사진&#10;&#10;높은 신뢰도로 생성된 설명">
            <a:extLst>
              <a:ext uri="{FF2B5EF4-FFF2-40B4-BE49-F238E27FC236}">
                <a16:creationId xmlns:a16="http://schemas.microsoft.com/office/drawing/2014/main" id="{9DD43610-5AB7-42E2-88F8-A803C89E9E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36290" b="35320"/>
          <a:stretch/>
        </p:blipFill>
        <p:spPr>
          <a:xfrm>
            <a:off x="643464" y="996611"/>
            <a:ext cx="6266016" cy="4850579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F7D7CE0E-44E2-409D-8D58-A17F37EE1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2955" y="770467"/>
            <a:ext cx="3467051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>
              <a:lnSpc>
                <a:spcPct val="80000"/>
              </a:lnSpc>
            </a:pPr>
            <a:r>
              <a:rPr lang="en-US" altLang="ko-KR" sz="6000">
                <a:solidFill>
                  <a:srgbClr val="FFFFFF"/>
                </a:solidFill>
              </a:rPr>
              <a:t>Windows </a:t>
            </a:r>
            <a:r>
              <a:rPr lang="ko-KR" altLang="en-US" sz="6000">
                <a:solidFill>
                  <a:srgbClr val="FFFFFF"/>
                </a:solidFill>
              </a:rPr>
              <a:t>콘솔 튜닝 </a:t>
            </a:r>
            <a:r>
              <a:rPr lang="en-US" altLang="ko-KR" sz="6000">
                <a:solidFill>
                  <a:srgbClr val="FFFFFF"/>
                </a:solidFill>
              </a:rPr>
              <a:t>(Cont.)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DC31695-3D0C-4C1E-AB3F-CB2B0E781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86964" y="4206876"/>
            <a:ext cx="3403042" cy="16459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latinLnBrk="0">
              <a:buNone/>
            </a:pPr>
            <a:r>
              <a:rPr lang="ko-KR" altLang="en-US" sz="2200" dirty="0">
                <a:solidFill>
                  <a:srgbClr val="FFFFFF"/>
                </a:solidFill>
                <a:latin typeface="+mj-lt"/>
              </a:rPr>
              <a:t>적용 예시</a:t>
            </a:r>
            <a:endParaRPr lang="en-US" altLang="ko-KR" sz="22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7994293"/>
      </p:ext>
    </p:extLst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B05C9C-D55C-4D08-A2F9-1AEBD5623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콘솔 환경 설정하기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E6E262E1-1871-4572-B038-11DDB37DDA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/>
              <a:t>옵션 탭에서</a:t>
            </a:r>
            <a:endParaRPr lang="en-US" altLang="ko-KR" sz="2800" dirty="0"/>
          </a:p>
          <a:p>
            <a:pPr lvl="1"/>
            <a:r>
              <a:rPr lang="ko-KR" altLang="en-US" sz="2400" dirty="0"/>
              <a:t>커서 크기</a:t>
            </a:r>
            <a:r>
              <a:rPr lang="en-US" altLang="ko-KR" sz="2400" dirty="0"/>
              <a:t>: </a:t>
            </a:r>
            <a:r>
              <a:rPr lang="ko-KR" altLang="en-US" sz="2400" dirty="0"/>
              <a:t>크게</a:t>
            </a:r>
            <a:endParaRPr lang="en-US" altLang="ko-KR" sz="2400" dirty="0"/>
          </a:p>
          <a:p>
            <a:pPr lvl="1"/>
            <a:r>
              <a:rPr lang="ko-KR" altLang="en-US" sz="2400" dirty="0"/>
              <a:t>버퍼 크기</a:t>
            </a:r>
            <a:r>
              <a:rPr lang="en-US" altLang="ko-KR" sz="2400" dirty="0"/>
              <a:t>: 999</a:t>
            </a:r>
          </a:p>
          <a:p>
            <a:pPr lvl="1"/>
            <a:r>
              <a:rPr lang="ko-KR" altLang="en-US" sz="2400" dirty="0"/>
              <a:t>버퍼 수</a:t>
            </a:r>
            <a:r>
              <a:rPr lang="en-US" altLang="ko-KR" sz="2400" dirty="0"/>
              <a:t>: 999</a:t>
            </a:r>
          </a:p>
          <a:p>
            <a:pPr lvl="1"/>
            <a:r>
              <a:rPr lang="ko-KR" altLang="en-US" sz="2400" dirty="0"/>
              <a:t>빠른 편집 모드</a:t>
            </a:r>
            <a:r>
              <a:rPr lang="en-US" altLang="ko-KR" sz="2400" dirty="0"/>
              <a:t>, </a:t>
            </a:r>
            <a:r>
              <a:rPr lang="ko-KR" altLang="en-US" sz="2400" dirty="0"/>
              <a:t>삽입 모드</a:t>
            </a:r>
            <a:r>
              <a:rPr lang="en-US" altLang="ko-KR" sz="2400" dirty="0"/>
              <a:t>, Ctrl </a:t>
            </a:r>
            <a:r>
              <a:rPr lang="ko-KR" altLang="en-US" sz="2400" dirty="0"/>
              <a:t>바로 가기 키 사용</a:t>
            </a:r>
            <a:r>
              <a:rPr lang="en-US" altLang="ko-KR" sz="2400" dirty="0"/>
              <a:t>, </a:t>
            </a:r>
            <a:r>
              <a:rPr lang="ko-KR" altLang="en-US" sz="2400" dirty="0"/>
              <a:t>붙여 넣기 시 클립보드 내용 필터링 체크</a:t>
            </a:r>
            <a:endParaRPr lang="en-US" altLang="ko-KR" sz="2400" dirty="0"/>
          </a:p>
          <a:p>
            <a:pPr lvl="1"/>
            <a:r>
              <a:rPr lang="ko-KR" altLang="en-US" sz="2400" dirty="0"/>
              <a:t>줄 바꿈 선택 사용</a:t>
            </a:r>
            <a:r>
              <a:rPr lang="en-US" altLang="ko-KR" sz="2400" dirty="0"/>
              <a:t>, </a:t>
            </a:r>
            <a:r>
              <a:rPr lang="ko-KR" altLang="en-US" sz="2400" dirty="0"/>
              <a:t>확장된 텍스트 선택 키 사용 체크</a:t>
            </a:r>
            <a:endParaRPr lang="en-US" altLang="ko-KR" sz="2400" dirty="0"/>
          </a:p>
          <a:p>
            <a:pPr lvl="1"/>
            <a:r>
              <a:rPr lang="ko-KR" altLang="en-US" sz="2400" dirty="0" err="1"/>
              <a:t>레거시</a:t>
            </a:r>
            <a:r>
              <a:rPr lang="ko-KR" altLang="en-US" sz="2400" dirty="0"/>
              <a:t> 콘솔 사용 체크 해제</a:t>
            </a:r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F676D126-11C3-42AF-AC36-9E222286C2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42250" y="1998663"/>
            <a:ext cx="3201713" cy="37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28756"/>
      </p:ext>
    </p:extLst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B05C9C-D55C-4D08-A2F9-1AEBD5623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콘솔 환경 설정하기 </a:t>
            </a:r>
            <a:r>
              <a:rPr lang="en-US" altLang="ko-KR" dirty="0"/>
              <a:t>(Cont.)</a:t>
            </a:r>
            <a:endParaRPr lang="ko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E6E262E1-1871-4572-B038-11DDB37DDA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/>
              <a:t>레이아웃 탭에서</a:t>
            </a:r>
            <a:endParaRPr lang="en-US" altLang="ko-KR" sz="3200" dirty="0"/>
          </a:p>
          <a:p>
            <a:pPr lvl="1"/>
            <a:r>
              <a:rPr lang="ko-KR" altLang="en-US" sz="2800" dirty="0"/>
              <a:t>높이</a:t>
            </a:r>
            <a:r>
              <a:rPr lang="en-US" altLang="ko-KR" sz="2800" dirty="0"/>
              <a:t>: 9999</a:t>
            </a:r>
          </a:p>
          <a:p>
            <a:pPr lvl="2"/>
            <a:r>
              <a:rPr lang="ko-KR" altLang="en-US" sz="2400" dirty="0"/>
              <a:t>크기 조정 시 텍스트 출력 줄 바꿈 체크</a:t>
            </a:r>
            <a:endParaRPr lang="en-US" altLang="ko-KR" sz="2400" dirty="0"/>
          </a:p>
          <a:p>
            <a:pPr lvl="1"/>
            <a:r>
              <a:rPr lang="ko-KR" altLang="en-US" sz="2800" dirty="0"/>
              <a:t>너비</a:t>
            </a:r>
            <a:r>
              <a:rPr lang="en-US" altLang="ko-KR" sz="2800" dirty="0"/>
              <a:t>: 132</a:t>
            </a:r>
          </a:p>
          <a:p>
            <a:pPr lvl="1"/>
            <a:r>
              <a:rPr lang="ko-KR" altLang="en-US" sz="2800" dirty="0"/>
              <a:t>높이</a:t>
            </a:r>
            <a:r>
              <a:rPr lang="en-US" altLang="ko-KR" sz="2800" dirty="0"/>
              <a:t>: 43</a:t>
            </a:r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5AB6A483-EBA9-4F32-9F65-95E8981A93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42250" y="1998663"/>
            <a:ext cx="3201713" cy="37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50461"/>
      </p:ext>
    </p:extLst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1C7B05-A839-401C-9294-A56F2C050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ZSH + </a:t>
            </a:r>
            <a:r>
              <a:rPr lang="en-US" altLang="ko-KR" dirty="0" err="1"/>
              <a:t>Agnoster</a:t>
            </a:r>
            <a:r>
              <a:rPr lang="en-US" altLang="ko-KR" dirty="0"/>
              <a:t> </a:t>
            </a:r>
            <a:r>
              <a:rPr lang="ko-KR" altLang="en-US" dirty="0"/>
              <a:t>설치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4E19AC42-62FF-4F43-974F-2017B81ED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이제 </a:t>
            </a:r>
            <a:r>
              <a:rPr lang="en-US" altLang="ko-KR" dirty="0" err="1"/>
              <a:t>zsh</a:t>
            </a:r>
            <a:r>
              <a:rPr lang="ko-KR" altLang="en-US" dirty="0"/>
              <a:t>와 </a:t>
            </a:r>
            <a:r>
              <a:rPr lang="en-US" altLang="ko-KR" dirty="0" err="1"/>
              <a:t>agnoster</a:t>
            </a:r>
            <a:r>
              <a:rPr lang="en-US" altLang="ko-KR" dirty="0"/>
              <a:t> </a:t>
            </a:r>
            <a:r>
              <a:rPr lang="ko-KR" altLang="en-US" dirty="0"/>
              <a:t>테마를 설치합니다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dirty="0">
                <a:latin typeface="Consolas" panose="020B0609020204030204" pitchFamily="49" charset="0"/>
              </a:rPr>
              <a:t>apt install -y </a:t>
            </a:r>
            <a:r>
              <a:rPr lang="en-US" altLang="ko-KR" dirty="0" err="1">
                <a:latin typeface="Consolas" panose="020B0609020204030204" pitchFamily="49" charset="0"/>
              </a:rPr>
              <a:t>zsh</a:t>
            </a:r>
            <a:endParaRPr lang="en-US" altLang="ko-KR" dirty="0">
              <a:latin typeface="Consolas" panose="020B0609020204030204" pitchFamily="49" charset="0"/>
            </a:endParaRPr>
          </a:p>
          <a:p>
            <a:pPr lvl="1"/>
            <a:r>
              <a:rPr lang="en-US" altLang="ko-KR" dirty="0">
                <a:latin typeface="Consolas" panose="020B0609020204030204" pitchFamily="49" charset="0"/>
              </a:rPr>
              <a:t>vi ~/.</a:t>
            </a:r>
            <a:r>
              <a:rPr lang="en-US" altLang="ko-KR" dirty="0" err="1">
                <a:latin typeface="Consolas" panose="020B0609020204030204" pitchFamily="49" charset="0"/>
              </a:rPr>
              <a:t>bashrc</a:t>
            </a:r>
            <a:endParaRPr lang="en-US" altLang="ko-KR" dirty="0">
              <a:latin typeface="Consolas" panose="020B0609020204030204" pitchFamily="49" charset="0"/>
            </a:endParaRPr>
          </a:p>
          <a:p>
            <a:pPr lvl="1"/>
            <a:r>
              <a:rPr lang="ko-KR" altLang="en-US" dirty="0">
                <a:latin typeface="Consolas" panose="020B0609020204030204" pitchFamily="49" charset="0"/>
              </a:rPr>
              <a:t>가장 아래쪽 줄에 다음 코드를 추가 후 저장 </a:t>
            </a:r>
            <a:r>
              <a:rPr lang="en-US" altLang="ko-KR" dirty="0">
                <a:latin typeface="Consolas" panose="020B0609020204030204" pitchFamily="49" charset="0"/>
              </a:rPr>
              <a:t>(:</a:t>
            </a:r>
            <a:r>
              <a:rPr lang="en-US" altLang="ko-KR" dirty="0" err="1">
                <a:latin typeface="Consolas" panose="020B0609020204030204" pitchFamily="49" charset="0"/>
              </a:rPr>
              <a:t>wq</a:t>
            </a:r>
            <a:r>
              <a:rPr lang="en-US" altLang="ko-KR" dirty="0">
                <a:latin typeface="Consolas" panose="020B0609020204030204" pitchFamily="49" charset="0"/>
              </a:rPr>
              <a:t>)</a:t>
            </a:r>
          </a:p>
          <a:p>
            <a:pPr lvl="1"/>
            <a:r>
              <a:rPr lang="en-US" altLang="ko-KR" dirty="0" err="1">
                <a:latin typeface="Consolas" panose="020B0609020204030204" pitchFamily="49" charset="0"/>
              </a:rPr>
              <a:t>zsh</a:t>
            </a:r>
            <a:endParaRPr lang="en-US" altLang="ko-KR" dirty="0">
              <a:latin typeface="Consolas" panose="020B0609020204030204" pitchFamily="49" charset="0"/>
            </a:endParaRPr>
          </a:p>
          <a:p>
            <a:pPr lvl="1"/>
            <a:r>
              <a:rPr lang="en-US" altLang="ko-KR" dirty="0">
                <a:latin typeface="Consolas" panose="020B0609020204030204" pitchFamily="49" charset="0"/>
              </a:rPr>
              <a:t>vi ~/.</a:t>
            </a:r>
            <a:r>
              <a:rPr lang="en-US" altLang="ko-KR" dirty="0" err="1">
                <a:latin typeface="Consolas" panose="020B0609020204030204" pitchFamily="49" charset="0"/>
              </a:rPr>
              <a:t>zshrc</a:t>
            </a:r>
            <a:endParaRPr lang="en-US" altLang="ko-KR" dirty="0">
              <a:latin typeface="Consolas" panose="020B0609020204030204" pitchFamily="49" charset="0"/>
            </a:endParaRPr>
          </a:p>
          <a:p>
            <a:pPr lvl="1"/>
            <a:r>
              <a:rPr lang="en-US" altLang="ko-KR" dirty="0">
                <a:latin typeface="Consolas" panose="020B0609020204030204" pitchFamily="49" charset="0"/>
              </a:rPr>
              <a:t>ZSH_THEME </a:t>
            </a:r>
            <a:r>
              <a:rPr lang="ko-KR" altLang="en-US" dirty="0">
                <a:latin typeface="Consolas" panose="020B0609020204030204" pitchFamily="49" charset="0"/>
              </a:rPr>
              <a:t>변수에 </a:t>
            </a:r>
            <a:r>
              <a:rPr lang="en-US" altLang="ko-KR" dirty="0">
                <a:latin typeface="Consolas" panose="020B0609020204030204" pitchFamily="49" charset="0"/>
              </a:rPr>
              <a:t>“</a:t>
            </a:r>
            <a:r>
              <a:rPr lang="en-US" altLang="ko-KR" dirty="0" err="1">
                <a:latin typeface="Consolas" panose="020B0609020204030204" pitchFamily="49" charset="0"/>
              </a:rPr>
              <a:t>agnoster</a:t>
            </a:r>
            <a:r>
              <a:rPr lang="en-US" altLang="ko-KR" dirty="0">
                <a:latin typeface="Consolas" panose="020B0609020204030204" pitchFamily="49" charset="0"/>
              </a:rPr>
              <a:t>” </a:t>
            </a:r>
            <a:r>
              <a:rPr lang="ko-KR" altLang="en-US" dirty="0">
                <a:latin typeface="Consolas" panose="020B0609020204030204" pitchFamily="49" charset="0"/>
              </a:rPr>
              <a:t>대입 후 저장 </a:t>
            </a:r>
            <a:r>
              <a:rPr lang="en-US" altLang="ko-KR" dirty="0">
                <a:latin typeface="Consolas" panose="020B0609020204030204" pitchFamily="49" charset="0"/>
              </a:rPr>
              <a:t>(:</a:t>
            </a:r>
            <a:r>
              <a:rPr lang="en-US" altLang="ko-KR" dirty="0" err="1">
                <a:latin typeface="Consolas" panose="020B0609020204030204" pitchFamily="49" charset="0"/>
              </a:rPr>
              <a:t>wq</a:t>
            </a:r>
            <a:r>
              <a:rPr lang="en-US" altLang="ko-KR" dirty="0">
                <a:latin typeface="Consolas" panose="020B0609020204030204" pitchFamily="49" charset="0"/>
              </a:rPr>
              <a:t>)</a:t>
            </a:r>
          </a:p>
          <a:p>
            <a:r>
              <a:rPr lang="ko-KR" altLang="en-US" dirty="0"/>
              <a:t>모든 과정을 수행한 다음 </a:t>
            </a:r>
            <a:r>
              <a:rPr lang="en-US" altLang="ko-KR" dirty="0"/>
              <a:t>bash </a:t>
            </a:r>
            <a:r>
              <a:rPr lang="ko-KR" altLang="en-US" dirty="0"/>
              <a:t>셸을 다시 시작합니다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173262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D57BAFD-E508-49FE-B1DC-43122C0D8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0058" y="1485109"/>
            <a:ext cx="3448478" cy="3448478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689103E-5C02-4983-927F-3CF42586E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3"/>
            <a:ext cx="6972607" cy="1658198"/>
          </a:xfrm>
        </p:spPr>
        <p:txBody>
          <a:bodyPr>
            <a:normAutofit/>
          </a:bodyPr>
          <a:lstStyle/>
          <a:p>
            <a:r>
              <a:rPr lang="en-US" altLang="ko-KR" sz="4800" dirty="0"/>
              <a:t>Windows 10</a:t>
            </a:r>
            <a:r>
              <a:rPr lang="ko-KR" altLang="en-US" sz="4800" dirty="0"/>
              <a:t>의 </a:t>
            </a:r>
            <a:r>
              <a:rPr lang="en-US" altLang="ko-KR" sz="4800" dirty="0"/>
              <a:t>Linux </a:t>
            </a:r>
            <a:r>
              <a:rPr lang="ko-KR" altLang="en-US" sz="4800" dirty="0"/>
              <a:t>지원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59E4CDC-B503-4D85-95C1-E0342D620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7" y="2011680"/>
            <a:ext cx="6953176" cy="3766185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Windows Subsystem for Linux</a:t>
            </a:r>
            <a:r>
              <a:rPr lang="ko-KR" altLang="en-US" sz="2800" dirty="0"/>
              <a:t>가 정식 명칭</a:t>
            </a:r>
            <a:endParaRPr lang="en-US" altLang="ko-KR" sz="2800" dirty="0"/>
          </a:p>
          <a:p>
            <a:r>
              <a:rPr lang="en-US" altLang="ko-KR" sz="2800" dirty="0"/>
              <a:t>Windows</a:t>
            </a:r>
            <a:r>
              <a:rPr lang="ko-KR" altLang="en-US" sz="2800" dirty="0"/>
              <a:t> 운영 체제가 </a:t>
            </a:r>
            <a:r>
              <a:rPr lang="en-US" altLang="ko-KR" sz="2800" dirty="0"/>
              <a:t>Linux</a:t>
            </a:r>
            <a:r>
              <a:rPr lang="ko-KR" altLang="en-US" sz="2800" dirty="0"/>
              <a:t>용 실행 파일을 처리하는 </a:t>
            </a:r>
            <a:r>
              <a:rPr lang="en-US" altLang="ko-KR" sz="2800" dirty="0"/>
              <a:t>Subsystem</a:t>
            </a:r>
            <a:r>
              <a:rPr lang="ko-KR" altLang="en-US" sz="2800" dirty="0"/>
              <a:t>입니다</a:t>
            </a:r>
            <a:r>
              <a:rPr lang="en-US" altLang="ko-KR" sz="2800" dirty="0"/>
              <a:t>.</a:t>
            </a:r>
          </a:p>
          <a:p>
            <a:r>
              <a:rPr lang="ko-KR" altLang="en-US" sz="2800" dirty="0"/>
              <a:t>표준적인 </a:t>
            </a:r>
            <a:r>
              <a:rPr lang="en-US" altLang="ko-KR" sz="2800" dirty="0"/>
              <a:t>Linux</a:t>
            </a:r>
            <a:r>
              <a:rPr lang="ko-KR" altLang="en-US" sz="2800" dirty="0"/>
              <a:t>용 실행 파일들은 거의 모두 처리 가능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3803870099"/>
      </p:ext>
    </p:extLst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9528F-903F-4F75-99E3-CC588843E0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내용 개체 틀 3" descr="스크린샷, 모니터이(가) 표시된 사진&#10;&#10;매우 높은 신뢰도로 생성된 설명">
            <a:extLst>
              <a:ext uri="{FF2B5EF4-FFF2-40B4-BE49-F238E27FC236}">
                <a16:creationId xmlns:a16="http://schemas.microsoft.com/office/drawing/2014/main" id="{BEF04B18-5EAE-4E09-B3F5-9F85C5E08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4" y="1119140"/>
            <a:ext cx="6266016" cy="4605521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41B0C47F-B84D-4D79-BEB2-54E4338D6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2955" y="770467"/>
            <a:ext cx="3467051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>
              <a:lnSpc>
                <a:spcPct val="80000"/>
              </a:lnSpc>
            </a:pPr>
            <a:r>
              <a:rPr lang="en-US" altLang="ko-KR" sz="3800" dirty="0" err="1">
                <a:solidFill>
                  <a:srgbClr val="FFFFFF"/>
                </a:solidFill>
              </a:rPr>
              <a:t>ZSH+Agnoster</a:t>
            </a:r>
            <a:r>
              <a:rPr lang="en-US" altLang="ko-KR" sz="3800" dirty="0">
                <a:solidFill>
                  <a:srgbClr val="FFFFFF"/>
                </a:solidFill>
              </a:rPr>
              <a:t> </a:t>
            </a:r>
            <a:r>
              <a:rPr lang="ko-KR" altLang="en-US" sz="3800" dirty="0">
                <a:solidFill>
                  <a:srgbClr val="FFFFFF"/>
                </a:solidFill>
              </a:rPr>
              <a:t>적용 예시</a:t>
            </a:r>
          </a:p>
        </p:txBody>
      </p:sp>
    </p:spTree>
    <p:extLst>
      <p:ext uri="{BB962C8B-B14F-4D97-AF65-F5344CB8AC3E}">
        <p14:creationId xmlns:p14="http://schemas.microsoft.com/office/powerpoint/2010/main" val="445845069"/>
      </p:ext>
    </p:extLst>
  </p:cSld>
  <p:clrMapOvr>
    <a:masterClrMapping/>
  </p:clrMapOvr>
  <p:transition spd="slow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D57BAFD-E508-49FE-B1DC-43122C0D8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0058" y="1485109"/>
            <a:ext cx="3448478" cy="3448478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D6ACD76B-84AE-44F3-B969-BF4C52BEC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3"/>
            <a:ext cx="6972607" cy="1658198"/>
          </a:xfrm>
        </p:spPr>
        <p:txBody>
          <a:bodyPr>
            <a:normAutofit/>
          </a:bodyPr>
          <a:lstStyle/>
          <a:p>
            <a:r>
              <a:rPr lang="en-US" altLang="ko-KR" sz="4400" dirty="0"/>
              <a:t>BYOBU </a:t>
            </a:r>
            <a:r>
              <a:rPr lang="ko-KR" altLang="en-US" sz="4400" dirty="0"/>
              <a:t>사용하기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EFD5951-D39E-421F-B4ED-7AF2D00C0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7" y="2011680"/>
            <a:ext cx="6953176" cy="3766185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기본으로 설치되는 </a:t>
            </a:r>
            <a:r>
              <a:rPr lang="en-US" altLang="ko-KR" sz="2800" dirty="0"/>
              <a:t>BYOBU</a:t>
            </a:r>
            <a:r>
              <a:rPr lang="ko-KR" altLang="en-US" sz="2800" dirty="0"/>
              <a:t>의 문제점</a:t>
            </a:r>
            <a:endParaRPr lang="en-US" altLang="ko-KR" sz="2800" dirty="0"/>
          </a:p>
          <a:p>
            <a:pPr lvl="1"/>
            <a:r>
              <a:rPr lang="ko-KR" altLang="en-US" sz="2800" dirty="0"/>
              <a:t>상태 표시줄 위젯의 폭 계산이 </a:t>
            </a:r>
            <a:r>
              <a:rPr lang="en-US" altLang="ko-KR" sz="2800" dirty="0"/>
              <a:t>Windows </a:t>
            </a:r>
            <a:r>
              <a:rPr lang="ko-KR" altLang="en-US" sz="2800" dirty="0"/>
              <a:t>콘솔의 레이아웃 설정과 맞지 않음</a:t>
            </a:r>
            <a:endParaRPr lang="en-US" altLang="ko-KR" sz="2800" dirty="0"/>
          </a:p>
          <a:p>
            <a:r>
              <a:rPr lang="ko-KR" altLang="en-US" sz="2800" dirty="0"/>
              <a:t>이 문제를 해결하기 위해서는</a:t>
            </a:r>
            <a:endParaRPr lang="en-US" altLang="ko-KR" sz="2800" dirty="0"/>
          </a:p>
          <a:p>
            <a:pPr lvl="1"/>
            <a:r>
              <a:rPr lang="en-US" altLang="ko-KR" sz="2800" dirty="0" err="1"/>
              <a:t>byobu</a:t>
            </a:r>
            <a:r>
              <a:rPr lang="en-US" altLang="ko-KR" sz="2800" dirty="0"/>
              <a:t>-config </a:t>
            </a:r>
            <a:r>
              <a:rPr lang="ko-KR" altLang="en-US" sz="2800" dirty="0"/>
              <a:t>실행</a:t>
            </a:r>
            <a:endParaRPr lang="en-US" altLang="ko-KR" sz="2800" dirty="0"/>
          </a:p>
          <a:p>
            <a:pPr lvl="1"/>
            <a:r>
              <a:rPr lang="en-US" altLang="ko-KR" sz="2800" dirty="0"/>
              <a:t>Status Notification</a:t>
            </a:r>
            <a:r>
              <a:rPr lang="ko-KR" altLang="en-US" sz="2800" dirty="0"/>
              <a:t>을 모두 해제</a:t>
            </a:r>
            <a:endParaRPr lang="en-US" altLang="ko-KR" sz="2800" dirty="0"/>
          </a:p>
          <a:p>
            <a:pPr lvl="1"/>
            <a:r>
              <a:rPr lang="ko-KR" altLang="en-US" sz="2800" dirty="0"/>
              <a:t>필요한 항목만 켜면서 체크하는 것이 좋습니다</a:t>
            </a:r>
            <a:r>
              <a:rPr lang="en-US" altLang="ko-KR" sz="2800" dirty="0"/>
              <a:t>.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64574173"/>
      </p:ext>
    </p:extLst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7CEFFDD-605F-41E2-8017-6484074C5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 descr="A screenshot of a computer screen&#10;&#10;Description generated with very high confidence">
            <a:extLst>
              <a:ext uri="{FF2B5EF4-FFF2-40B4-BE49-F238E27FC236}">
                <a16:creationId xmlns:a16="http://schemas.microsoft.com/office/drawing/2014/main" id="{03F624E4-C08A-4E5D-8B41-306E0FBD9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668294"/>
            <a:ext cx="6278529" cy="35316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B00A7D-817C-49AA-A5AF-71F3AE07C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anchor="b">
            <a:normAutofit/>
          </a:bodyPr>
          <a:lstStyle/>
          <a:p>
            <a:r>
              <a:rPr lang="en-US" altLang="ko-KR" sz="3200" dirty="0" err="1">
                <a:solidFill>
                  <a:srgbClr val="FFFFFF"/>
                </a:solidFill>
              </a:rPr>
              <a:t>ZSH+Agnoster</a:t>
            </a:r>
            <a:r>
              <a:rPr lang="en-US" altLang="ko-KR" sz="3200" dirty="0">
                <a:solidFill>
                  <a:srgbClr val="FFFFFF"/>
                </a:solidFill>
              </a:rPr>
              <a:t>+</a:t>
            </a:r>
            <a:br>
              <a:rPr lang="en-US" altLang="ko-KR" sz="3200" dirty="0">
                <a:solidFill>
                  <a:srgbClr val="FFFFFF"/>
                </a:solidFill>
              </a:rPr>
            </a:br>
            <a:r>
              <a:rPr lang="en-US" altLang="ko-KR" sz="3200" dirty="0" err="1">
                <a:solidFill>
                  <a:srgbClr val="FFFFFF"/>
                </a:solidFill>
              </a:rPr>
              <a:t>Byobu</a:t>
            </a:r>
            <a:r>
              <a:rPr lang="en-US" altLang="ko-KR" sz="3200" dirty="0">
                <a:solidFill>
                  <a:srgbClr val="FFFFFF"/>
                </a:solidFill>
              </a:rPr>
              <a:t> </a:t>
            </a:r>
            <a:r>
              <a:rPr lang="ko-KR" altLang="en-US" sz="3200" dirty="0">
                <a:solidFill>
                  <a:srgbClr val="FFFFFF"/>
                </a:solidFill>
              </a:rPr>
              <a:t>적용 예시</a:t>
            </a:r>
            <a:br>
              <a:rPr lang="en-US" altLang="ko-KR" sz="3200" dirty="0">
                <a:solidFill>
                  <a:srgbClr val="FFFFFF"/>
                </a:solidFill>
              </a:rPr>
            </a:br>
            <a:endParaRPr lang="ko-KR" altLang="en-US" sz="3200" dirty="0">
              <a:solidFill>
                <a:srgbClr val="FFFFFF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A19D6F9-8759-43FF-9F2F-719453FEE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3212" y="2419773"/>
            <a:ext cx="3401568" cy="33580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WSL </a:t>
            </a:r>
            <a:r>
              <a:rPr lang="ko-KR" altLang="en-US" dirty="0">
                <a:solidFill>
                  <a:srgbClr val="FFFFFF"/>
                </a:solidFill>
              </a:rPr>
              <a:t>환경을 사용하기 때문에 </a:t>
            </a:r>
            <a:r>
              <a:rPr lang="en-US" altLang="ko-KR" dirty="0" err="1">
                <a:solidFill>
                  <a:srgbClr val="FFFFFF"/>
                </a:solidFill>
              </a:rPr>
              <a:t>Byobu</a:t>
            </a:r>
            <a:r>
              <a:rPr lang="en-US" altLang="ko-KR" dirty="0">
                <a:solidFill>
                  <a:srgbClr val="FFFFFF"/>
                </a:solidFill>
              </a:rPr>
              <a:t> </a:t>
            </a:r>
            <a:r>
              <a:rPr lang="ko-KR" altLang="en-US" dirty="0">
                <a:solidFill>
                  <a:srgbClr val="FFFFFF"/>
                </a:solidFill>
              </a:rPr>
              <a:t>안에서 자유롭게 </a:t>
            </a:r>
            <a:r>
              <a:rPr lang="en-US" altLang="ko-KR" dirty="0">
                <a:solidFill>
                  <a:srgbClr val="FFFFFF"/>
                </a:solidFill>
              </a:rPr>
              <a:t>Command Line</a:t>
            </a:r>
            <a:r>
              <a:rPr lang="ko-KR" altLang="en-US" dirty="0">
                <a:solidFill>
                  <a:srgbClr val="FFFFFF"/>
                </a:solidFill>
              </a:rPr>
              <a:t>을 선택해서 쓸 수 있습니다</a:t>
            </a:r>
            <a:r>
              <a:rPr lang="en-US" altLang="ko-KR" dirty="0">
                <a:solidFill>
                  <a:srgbClr val="FFFFFF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0: </a:t>
            </a:r>
            <a:r>
              <a:rPr lang="en-US" dirty="0" err="1">
                <a:solidFill>
                  <a:srgbClr val="FFFFFF"/>
                </a:solidFill>
              </a:rPr>
              <a:t>ZSH+Agnoster</a:t>
            </a: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1: </a:t>
            </a:r>
            <a:r>
              <a:rPr lang="en-US" dirty="0" err="1">
                <a:solidFill>
                  <a:srgbClr val="FFFFFF"/>
                </a:solidFill>
              </a:rPr>
              <a:t>Powershell</a:t>
            </a: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2: Windows Command Prompt</a:t>
            </a:r>
          </a:p>
        </p:txBody>
      </p:sp>
    </p:spTree>
    <p:extLst>
      <p:ext uri="{BB962C8B-B14F-4D97-AF65-F5344CB8AC3E}">
        <p14:creationId xmlns:p14="http://schemas.microsoft.com/office/powerpoint/2010/main" val="2148203803"/>
      </p:ext>
    </p:extLst>
  </p:cSld>
  <p:clrMapOvr>
    <a:masterClrMapping/>
  </p:clrMapOvr>
  <p:transition spd="slow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ED9C876-9B20-4BB3-8D7E-CBA537C2C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0058" y="1485109"/>
            <a:ext cx="3448478" cy="3448478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62AB8F0F-A121-443B-8976-0FAEC584B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3"/>
            <a:ext cx="6972607" cy="1658198"/>
          </a:xfrm>
        </p:spPr>
        <p:txBody>
          <a:bodyPr>
            <a:normAutofit/>
          </a:bodyPr>
          <a:lstStyle/>
          <a:p>
            <a:r>
              <a:rPr lang="en-US" altLang="ko-KR" dirty="0"/>
              <a:t>X11 </a:t>
            </a:r>
            <a:r>
              <a:rPr lang="ko-KR" altLang="en-US" dirty="0"/>
              <a:t>앱 실행하기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8D2ECF9-5457-47CC-98F2-6B7985501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7" y="2011680"/>
            <a:ext cx="6953176" cy="3766185"/>
          </a:xfrm>
        </p:spPr>
        <p:txBody>
          <a:bodyPr>
            <a:normAutofit/>
          </a:bodyPr>
          <a:lstStyle/>
          <a:p>
            <a:r>
              <a:rPr lang="ko-KR" altLang="en-US" dirty="0"/>
              <a:t>공식적으로 </a:t>
            </a:r>
            <a:r>
              <a:rPr lang="en-US" altLang="ko-KR" dirty="0"/>
              <a:t>X11 </a:t>
            </a:r>
            <a:r>
              <a:rPr lang="ko-KR" altLang="en-US" dirty="0"/>
              <a:t>앱은 </a:t>
            </a:r>
            <a:r>
              <a:rPr lang="en-US" altLang="ko-KR" dirty="0"/>
              <a:t>WSL</a:t>
            </a:r>
            <a:r>
              <a:rPr lang="ko-KR" altLang="en-US" dirty="0"/>
              <a:t>에서 지원 안 함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대신 </a:t>
            </a:r>
            <a:r>
              <a:rPr lang="en-US" altLang="ko-KR" dirty="0"/>
              <a:t>Windows</a:t>
            </a:r>
            <a:r>
              <a:rPr lang="ko-KR" altLang="en-US" dirty="0"/>
              <a:t>용 </a:t>
            </a:r>
            <a:r>
              <a:rPr lang="en-US" altLang="ko-KR" dirty="0"/>
              <a:t>X11 </a:t>
            </a:r>
            <a:r>
              <a:rPr lang="ko-KR" altLang="en-US" dirty="0"/>
              <a:t>디스플레이 서버를 이용</a:t>
            </a:r>
            <a:endParaRPr lang="en-US" altLang="ko-KR" dirty="0"/>
          </a:p>
          <a:p>
            <a:r>
              <a:rPr lang="ko-KR" altLang="en-US" dirty="0"/>
              <a:t>그래픽 가속</a:t>
            </a:r>
            <a:r>
              <a:rPr lang="en-US" altLang="ko-KR" dirty="0"/>
              <a:t>, </a:t>
            </a:r>
            <a:r>
              <a:rPr lang="ko-KR" altLang="en-US" dirty="0"/>
              <a:t>사운드</a:t>
            </a:r>
            <a:r>
              <a:rPr lang="en-US" altLang="ko-KR" dirty="0"/>
              <a:t>, </a:t>
            </a:r>
            <a:r>
              <a:rPr lang="ko-KR" altLang="en-US" dirty="0"/>
              <a:t>한글 입력 등에 문제</a:t>
            </a:r>
            <a:endParaRPr lang="en-US" altLang="ko-KR" dirty="0"/>
          </a:p>
          <a:p>
            <a:r>
              <a:rPr lang="en-US" altLang="ko-KR" dirty="0"/>
              <a:t>X11 </a:t>
            </a:r>
            <a:r>
              <a:rPr lang="ko-KR" altLang="en-US" dirty="0"/>
              <a:t>디스플레이 서버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VCXSRV, XMING </a:t>
            </a:r>
            <a:r>
              <a:rPr lang="ko-KR" altLang="en-US" dirty="0"/>
              <a:t>등</a:t>
            </a:r>
            <a:endParaRPr lang="en-US" altLang="ko-KR" dirty="0"/>
          </a:p>
          <a:p>
            <a:r>
              <a:rPr lang="en-US" altLang="ko-KR" dirty="0"/>
              <a:t>VCXSRV</a:t>
            </a:r>
            <a:r>
              <a:rPr lang="ko-KR" altLang="en-US" dirty="0"/>
              <a:t>의 사용을 추천합니다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아래 </a:t>
            </a:r>
            <a:r>
              <a:rPr lang="en-US" altLang="ko-KR" dirty="0"/>
              <a:t>URL</a:t>
            </a:r>
            <a:r>
              <a:rPr lang="ko-KR" altLang="en-US" dirty="0"/>
              <a:t>에서 다운로드 및 설치할 수 있습니다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dirty="0">
                <a:hlinkClick r:id="rId4"/>
              </a:rPr>
              <a:t>https://sourceforge.net/projects/vcxsrv/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7770143"/>
      </p:ext>
    </p:extLst>
  </p:cSld>
  <p:clrMapOvr>
    <a:masterClrMapping/>
  </p:clrMapOvr>
  <p:transition spd="slow"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>
            <a:extLst>
              <a:ext uri="{FF2B5EF4-FFF2-40B4-BE49-F238E27FC236}">
                <a16:creationId xmlns:a16="http://schemas.microsoft.com/office/drawing/2014/main" id="{3A7D4307-1271-45B2-8FD7-FA0487CCE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VCXSRV </a:t>
            </a:r>
            <a:r>
              <a:rPr lang="ko-KR" altLang="en-US" dirty="0"/>
              <a:t>실행 방법</a:t>
            </a:r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48F6520A-957A-4D76-9FFD-CB2891931A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설치 후 시작 메뉴에서 검색</a:t>
            </a:r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2AB7B5F8-2FDC-4A7B-80FC-2CC078DB4E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ko-KR" altLang="en-US" dirty="0"/>
              <a:t>실행하면 트레이 아이콘에 표시됨</a:t>
            </a:r>
          </a:p>
        </p:txBody>
      </p:sp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0542D7BE-DF0D-46AB-81AF-3035574F0C9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151502" y="3163703"/>
            <a:ext cx="2375270" cy="2375270"/>
          </a:xfrm>
          <a:prstGeom prst="rect">
            <a:avLst/>
          </a:prstGeom>
        </p:spPr>
      </p:pic>
      <p:pic>
        <p:nvPicPr>
          <p:cNvPr id="13" name="내용 개체 틀 6">
            <a:extLst>
              <a:ext uri="{FF2B5EF4-FFF2-40B4-BE49-F238E27FC236}">
                <a16:creationId xmlns:a16="http://schemas.microsoft.com/office/drawing/2014/main" id="{E34BB5FA-8E9A-4985-83EF-21492E885B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b="48188"/>
          <a:stretch/>
        </p:blipFill>
        <p:spPr>
          <a:xfrm>
            <a:off x="1141412" y="3168502"/>
            <a:ext cx="3733800" cy="236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44707"/>
      </p:ext>
    </p:extLst>
  </p:cSld>
  <p:clrMapOvr>
    <a:masterClrMapping/>
  </p:clrMapOvr>
  <p:transition spd="slow"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내용 개체 틀 10">
            <a:extLst>
              <a:ext uri="{FF2B5EF4-FFF2-40B4-BE49-F238E27FC236}">
                <a16:creationId xmlns:a16="http://schemas.microsoft.com/office/drawing/2014/main" id="{09280342-7500-45FE-971A-BF258F10B8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26499" y="2510238"/>
            <a:ext cx="3383936" cy="2833536"/>
          </a:xfrm>
          <a:prstGeom prst="rect">
            <a:avLst/>
          </a:prstGeom>
        </p:spPr>
      </p:pic>
      <p:sp>
        <p:nvSpPr>
          <p:cNvPr id="7" name="제목 6">
            <a:extLst>
              <a:ext uri="{FF2B5EF4-FFF2-40B4-BE49-F238E27FC236}">
                <a16:creationId xmlns:a16="http://schemas.microsoft.com/office/drawing/2014/main" id="{A8F799F9-8CD9-4B0E-A6AB-3875A9BEB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en-US" altLang="ko-KR" dirty="0"/>
              <a:t>Ubuntu Linux </a:t>
            </a:r>
            <a:r>
              <a:rPr lang="ko-KR" altLang="en-US" dirty="0"/>
              <a:t>구성하기</a:t>
            </a:r>
            <a:endParaRPr lang="ko-KR" altLang="en-US"/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B8AFFEDE-0DBF-4122-9C36-DC66294CF2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656" y="2011680"/>
            <a:ext cx="6875611" cy="3766185"/>
          </a:xfrm>
        </p:spPr>
        <p:txBody>
          <a:bodyPr vert="horz" lIns="91440" tIns="45720" rIns="91440" bIns="45720" rtlCol="0">
            <a:normAutofit/>
          </a:bodyPr>
          <a:lstStyle/>
          <a:p>
            <a:pPr latinLnBrk="0"/>
            <a:r>
              <a:rPr lang="en-US" altLang="ko-KR" sz="3200" dirty="0"/>
              <a:t>~/.</a:t>
            </a:r>
            <a:r>
              <a:rPr lang="en-US" altLang="ko-KR" sz="3200" dirty="0" err="1"/>
              <a:t>bashrc</a:t>
            </a:r>
            <a:r>
              <a:rPr lang="en-US" altLang="ko-KR" sz="3200" dirty="0"/>
              <a:t> </a:t>
            </a:r>
            <a:r>
              <a:rPr lang="ko-KR" altLang="en-US" sz="3200" dirty="0"/>
              <a:t>파일을 편집</a:t>
            </a:r>
            <a:endParaRPr lang="en-US" altLang="ko-KR" sz="3200" dirty="0"/>
          </a:p>
          <a:p>
            <a:pPr lvl="1" latinLnBrk="0"/>
            <a:r>
              <a:rPr lang="en-US" altLang="ko-KR" sz="2800" dirty="0">
                <a:latin typeface="Consolas" panose="020B0609020204030204" pitchFamily="49" charset="0"/>
              </a:rPr>
              <a:t>export DISPLAY=0:0</a:t>
            </a:r>
          </a:p>
          <a:p>
            <a:pPr lvl="1" latinLnBrk="0"/>
            <a:r>
              <a:rPr lang="en-US" altLang="ko-KR" sz="2800" dirty="0">
                <a:latin typeface="Consolas" panose="020B0609020204030204" pitchFamily="49" charset="0"/>
              </a:rPr>
              <a:t>export LIBGL_ALWAYS_INDIRECT=1</a:t>
            </a:r>
          </a:p>
          <a:p>
            <a:pPr latinLnBrk="0"/>
            <a:r>
              <a:rPr lang="en-US" altLang="ko-KR" sz="3200" dirty="0"/>
              <a:t>X11 </a:t>
            </a:r>
            <a:r>
              <a:rPr lang="ko-KR" altLang="en-US" sz="3200" dirty="0"/>
              <a:t>앱 패키지 설치</a:t>
            </a:r>
            <a:endParaRPr lang="en-US" altLang="ko-KR" sz="3200" dirty="0"/>
          </a:p>
          <a:p>
            <a:pPr lvl="1" latinLnBrk="0"/>
            <a:r>
              <a:rPr lang="en-US" altLang="ko-KR" sz="2800" dirty="0" err="1">
                <a:latin typeface="Consolas" panose="020B0609020204030204" pitchFamily="49" charset="0"/>
              </a:rPr>
              <a:t>sudo</a:t>
            </a:r>
            <a:r>
              <a:rPr lang="en-US" altLang="ko-KR" sz="2800" dirty="0">
                <a:latin typeface="Consolas" panose="020B0609020204030204" pitchFamily="49" charset="0"/>
              </a:rPr>
              <a:t> apt -y install x11-apps</a:t>
            </a:r>
          </a:p>
          <a:p>
            <a:pPr latinLnBrk="0"/>
            <a:r>
              <a:rPr lang="en-US" altLang="ko-KR" sz="3200" dirty="0"/>
              <a:t>Bash </a:t>
            </a:r>
            <a:r>
              <a:rPr lang="ko-KR" altLang="en-US" sz="3200" dirty="0"/>
              <a:t>셸을 다시 시작한 후 테스트</a:t>
            </a:r>
            <a:endParaRPr lang="en-US" altLang="ko-KR" sz="3200" dirty="0"/>
          </a:p>
          <a:p>
            <a:pPr lvl="1" latinLnBrk="0"/>
            <a:r>
              <a:rPr lang="en-US" altLang="ko-KR" sz="2800" dirty="0" err="1">
                <a:latin typeface="Consolas" panose="020B0609020204030204" pitchFamily="49" charset="0"/>
              </a:rPr>
              <a:t>xeyes</a:t>
            </a:r>
            <a:r>
              <a:rPr lang="en-US" altLang="ko-KR" sz="2800" dirty="0">
                <a:latin typeface="Consolas" panose="020B0609020204030204" pitchFamily="49" charset="0"/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723405949"/>
      </p:ext>
    </p:extLst>
  </p:cSld>
  <p:clrMapOvr>
    <a:masterClrMapping/>
  </p:clrMapOvr>
  <p:transition spd="slow"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BC4E14-913C-46C0-ABF7-BDDAEC08A36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3440" y="2071116"/>
            <a:ext cx="0" cy="2715768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제목 4">
            <a:extLst>
              <a:ext uri="{FF2B5EF4-FFF2-40B4-BE49-F238E27FC236}">
                <a16:creationId xmlns:a16="http://schemas.microsoft.com/office/drawing/2014/main" id="{7E686AB1-EE94-427B-B82A-23DE9CF7B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456" y="896684"/>
            <a:ext cx="2979252" cy="4979728"/>
          </a:xfrm>
        </p:spPr>
        <p:txBody>
          <a:bodyPr anchor="ctr">
            <a:normAutofit/>
          </a:bodyPr>
          <a:lstStyle/>
          <a:p>
            <a:pPr algn="r"/>
            <a:r>
              <a:rPr lang="ko-KR" altLang="en-US" sz="4400" dirty="0"/>
              <a:t>한글 입력 도구 벼루 구성하기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BD183A3-155C-4047-8470-BBE75334B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172" y="896684"/>
            <a:ext cx="5484707" cy="5064633"/>
          </a:xfrm>
        </p:spPr>
        <p:txBody>
          <a:bodyPr anchor="ctr">
            <a:normAutofit fontScale="92500"/>
          </a:bodyPr>
          <a:lstStyle/>
          <a:p>
            <a:r>
              <a:rPr lang="ko-KR" altLang="en-US" dirty="0"/>
              <a:t>참고 자료</a:t>
            </a:r>
            <a:r>
              <a:rPr lang="en-US" altLang="ko-KR" dirty="0"/>
              <a:t>: </a:t>
            </a:r>
            <a:r>
              <a:rPr lang="en-US" altLang="ko-KR" dirty="0">
                <a:hlinkClick r:id="rId2"/>
              </a:rPr>
              <a:t>https://bit.ly/2IcoAfc</a:t>
            </a:r>
            <a:endParaRPr lang="en-US" altLang="ko-KR" dirty="0"/>
          </a:p>
          <a:p>
            <a:r>
              <a:rPr lang="ko-KR" altLang="en-US" dirty="0"/>
              <a:t>다음의 명령을 입력합니다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dirty="0" err="1">
                <a:latin typeface="Consolas" panose="020B0609020204030204" pitchFamily="49" charset="0"/>
              </a:rPr>
              <a:t>sudo</a:t>
            </a:r>
            <a:r>
              <a:rPr lang="en-US" altLang="ko-KR" dirty="0">
                <a:latin typeface="Consolas" panose="020B0609020204030204" pitchFamily="49" charset="0"/>
              </a:rPr>
              <a:t> apt -y install </a:t>
            </a:r>
            <a:r>
              <a:rPr lang="en-US" altLang="ko-KR" dirty="0" err="1">
                <a:latin typeface="Consolas" panose="020B0609020204030204" pitchFamily="49" charset="0"/>
              </a:rPr>
              <a:t>uim</a:t>
            </a:r>
            <a:r>
              <a:rPr lang="en-US" altLang="ko-KR" dirty="0">
                <a:latin typeface="Consolas" panose="020B0609020204030204" pitchFamily="49" charset="0"/>
              </a:rPr>
              <a:t> </a:t>
            </a:r>
            <a:r>
              <a:rPr lang="en-US" altLang="ko-KR" dirty="0" err="1">
                <a:latin typeface="Consolas" panose="020B0609020204030204" pitchFamily="49" charset="0"/>
              </a:rPr>
              <a:t>uim-byeoru</a:t>
            </a:r>
            <a:endParaRPr lang="en-US" altLang="ko-KR" dirty="0">
              <a:latin typeface="Consolas" panose="020B0609020204030204" pitchFamily="49" charset="0"/>
            </a:endParaRPr>
          </a:p>
          <a:p>
            <a:r>
              <a:rPr lang="ko-KR" altLang="en-US" dirty="0"/>
              <a:t>테스트를 위하여 </a:t>
            </a:r>
            <a:r>
              <a:rPr lang="en-US" altLang="ko-KR" dirty="0" err="1"/>
              <a:t>firefox</a:t>
            </a:r>
            <a:r>
              <a:rPr lang="ko-KR" altLang="en-US" dirty="0"/>
              <a:t>도 설치합니다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dirty="0" err="1">
                <a:latin typeface="Consolas" panose="020B0609020204030204" pitchFamily="49" charset="0"/>
              </a:rPr>
              <a:t>sudo</a:t>
            </a:r>
            <a:r>
              <a:rPr lang="en-US" altLang="ko-KR" dirty="0">
                <a:latin typeface="Consolas" panose="020B0609020204030204" pitchFamily="49" charset="0"/>
              </a:rPr>
              <a:t> apt -y install </a:t>
            </a:r>
            <a:r>
              <a:rPr lang="en-US" altLang="ko-KR" dirty="0" err="1">
                <a:latin typeface="Consolas" panose="020B0609020204030204" pitchFamily="49" charset="0"/>
              </a:rPr>
              <a:t>firefox</a:t>
            </a:r>
            <a:endParaRPr lang="en-US" altLang="ko-KR" dirty="0">
              <a:latin typeface="Consolas" panose="020B0609020204030204" pitchFamily="49" charset="0"/>
            </a:endParaRPr>
          </a:p>
          <a:p>
            <a:r>
              <a:rPr lang="ko-KR" altLang="en-US" dirty="0"/>
              <a:t>한글 글꼴과 </a:t>
            </a:r>
            <a:r>
              <a:rPr lang="ko-KR" altLang="en-US" dirty="0" err="1"/>
              <a:t>로캘도</a:t>
            </a:r>
            <a:r>
              <a:rPr lang="ko-KR" altLang="en-US" dirty="0"/>
              <a:t> 같이 설치합니다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dirty="0" err="1">
                <a:latin typeface="Consolas" panose="020B0609020204030204" pitchFamily="49" charset="0"/>
              </a:rPr>
              <a:t>sudo</a:t>
            </a:r>
            <a:r>
              <a:rPr lang="en-US" altLang="ko-KR" dirty="0">
                <a:latin typeface="Consolas" panose="020B0609020204030204" pitchFamily="49" charset="0"/>
              </a:rPr>
              <a:t> apt -y install language-pack-ko</a:t>
            </a:r>
          </a:p>
          <a:p>
            <a:pPr lvl="1"/>
            <a:r>
              <a:rPr lang="en-US" altLang="ko-KR" dirty="0" err="1">
                <a:latin typeface="Consolas" panose="020B0609020204030204" pitchFamily="49" charset="0"/>
              </a:rPr>
              <a:t>sudo</a:t>
            </a:r>
            <a:r>
              <a:rPr lang="en-US" altLang="ko-KR" dirty="0">
                <a:latin typeface="Consolas" panose="020B0609020204030204" pitchFamily="49" charset="0"/>
              </a:rPr>
              <a:t> locale-gen ko_KR.UTF-8</a:t>
            </a:r>
          </a:p>
          <a:p>
            <a:pPr lvl="1"/>
            <a:r>
              <a:rPr lang="en-US" altLang="ko-KR" dirty="0" err="1">
                <a:latin typeface="Consolas" panose="020B0609020204030204" pitchFamily="49" charset="0"/>
              </a:rPr>
              <a:t>sudo</a:t>
            </a:r>
            <a:r>
              <a:rPr lang="en-US" altLang="ko-KR" dirty="0">
                <a:latin typeface="Consolas" panose="020B0609020204030204" pitchFamily="49" charset="0"/>
              </a:rPr>
              <a:t> apt -y install fonts-</a:t>
            </a:r>
            <a:r>
              <a:rPr lang="en-US" altLang="ko-KR" dirty="0" err="1">
                <a:latin typeface="Consolas" panose="020B0609020204030204" pitchFamily="49" charset="0"/>
              </a:rPr>
              <a:t>unfonts</a:t>
            </a:r>
            <a:r>
              <a:rPr lang="en-US" altLang="ko-KR" dirty="0">
                <a:latin typeface="Consolas" panose="020B0609020204030204" pitchFamily="49" charset="0"/>
              </a:rPr>
              <a:t>-core fonts-</a:t>
            </a:r>
            <a:r>
              <a:rPr lang="en-US" altLang="ko-KR" dirty="0" err="1">
                <a:latin typeface="Consolas" panose="020B0609020204030204" pitchFamily="49" charset="0"/>
              </a:rPr>
              <a:t>unfonts</a:t>
            </a:r>
            <a:r>
              <a:rPr lang="en-US" altLang="ko-KR" dirty="0">
                <a:latin typeface="Consolas" panose="020B0609020204030204" pitchFamily="49" charset="0"/>
              </a:rPr>
              <a:t>-extra fonts-</a:t>
            </a:r>
            <a:r>
              <a:rPr lang="en-US" altLang="ko-KR" dirty="0" err="1">
                <a:latin typeface="Consolas" panose="020B0609020204030204" pitchFamily="49" charset="0"/>
              </a:rPr>
              <a:t>baekmuk</a:t>
            </a:r>
            <a:r>
              <a:rPr lang="en-US" altLang="ko-KR" dirty="0">
                <a:latin typeface="Consolas" panose="020B0609020204030204" pitchFamily="49" charset="0"/>
              </a:rPr>
              <a:t> fonts-</a:t>
            </a:r>
            <a:r>
              <a:rPr lang="en-US" altLang="ko-KR" dirty="0" err="1">
                <a:latin typeface="Consolas" panose="020B0609020204030204" pitchFamily="49" charset="0"/>
              </a:rPr>
              <a:t>nanum</a:t>
            </a:r>
            <a:r>
              <a:rPr lang="en-US" altLang="ko-KR" dirty="0">
                <a:latin typeface="Consolas" panose="020B0609020204030204" pitchFamily="49" charset="0"/>
              </a:rPr>
              <a:t> fonts-</a:t>
            </a:r>
            <a:r>
              <a:rPr lang="en-US" altLang="ko-KR" dirty="0" err="1">
                <a:latin typeface="Consolas" panose="020B0609020204030204" pitchFamily="49" charset="0"/>
              </a:rPr>
              <a:t>nanum</a:t>
            </a:r>
            <a:r>
              <a:rPr lang="en-US" altLang="ko-KR" dirty="0">
                <a:latin typeface="Consolas" panose="020B0609020204030204" pitchFamily="49" charset="0"/>
              </a:rPr>
              <a:t>-coding fonts-</a:t>
            </a:r>
            <a:r>
              <a:rPr lang="en-US" altLang="ko-KR" dirty="0" err="1">
                <a:latin typeface="Consolas" panose="020B0609020204030204" pitchFamily="49" charset="0"/>
              </a:rPr>
              <a:t>nanum</a:t>
            </a:r>
            <a:r>
              <a:rPr lang="en-US" altLang="ko-KR" dirty="0">
                <a:latin typeface="Consolas" panose="020B0609020204030204" pitchFamily="49" charset="0"/>
              </a:rPr>
              <a:t>-extra</a:t>
            </a:r>
          </a:p>
        </p:txBody>
      </p:sp>
    </p:spTree>
    <p:extLst>
      <p:ext uri="{BB962C8B-B14F-4D97-AF65-F5344CB8AC3E}">
        <p14:creationId xmlns:p14="http://schemas.microsoft.com/office/powerpoint/2010/main" val="928900034"/>
      </p:ext>
    </p:extLst>
  </p:cSld>
  <p:clrMapOvr>
    <a:masterClrMapping/>
  </p:clrMapOvr>
  <p:transition spd="slow"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BC4E14-913C-46C0-ABF7-BDDAEC08A36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3440" y="2071116"/>
            <a:ext cx="0" cy="2715768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1A80AB3F-0F14-4220-A8CE-7F8E079C9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456" y="896684"/>
            <a:ext cx="2979252" cy="4979728"/>
          </a:xfrm>
        </p:spPr>
        <p:txBody>
          <a:bodyPr anchor="ctr">
            <a:normAutofit/>
          </a:bodyPr>
          <a:lstStyle/>
          <a:p>
            <a:pPr algn="r"/>
            <a:r>
              <a:rPr lang="ko-KR" altLang="en-US" sz="4400" dirty="0"/>
              <a:t>한글 입력 도구 벼루 구성하기 </a:t>
            </a:r>
            <a:r>
              <a:rPr lang="en-US" altLang="ko-KR" sz="4400" dirty="0"/>
              <a:t>(Cont.)</a:t>
            </a:r>
            <a:endParaRPr lang="ko-KR" altLang="en-US" sz="44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5E62F47-71BF-4596-940B-318F48CCF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172" y="896684"/>
            <a:ext cx="5484707" cy="5064633"/>
          </a:xfrm>
        </p:spPr>
        <p:txBody>
          <a:bodyPr anchor="ctr">
            <a:normAutofit/>
          </a:bodyPr>
          <a:lstStyle/>
          <a:p>
            <a:r>
              <a:rPr lang="en-US" altLang="ko-KR" dirty="0"/>
              <a:t>~/.</a:t>
            </a:r>
            <a:r>
              <a:rPr lang="en-US" altLang="ko-KR" dirty="0" err="1"/>
              <a:t>bashrc</a:t>
            </a:r>
            <a:r>
              <a:rPr lang="en-US" altLang="ko-KR" dirty="0"/>
              <a:t> </a:t>
            </a:r>
            <a:r>
              <a:rPr lang="ko-KR" altLang="en-US" dirty="0"/>
              <a:t>파일에 다음 내용을 추가하고 저장한 뒤</a:t>
            </a:r>
            <a:r>
              <a:rPr lang="en-US" altLang="ko-KR" dirty="0"/>
              <a:t>, </a:t>
            </a:r>
            <a:r>
              <a:rPr lang="ko-KR" altLang="en-US" dirty="0"/>
              <a:t>다시 시작합니다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dirty="0">
                <a:latin typeface="Consolas" panose="020B0609020204030204" pitchFamily="49" charset="0"/>
              </a:rPr>
              <a:t>export XIM=</a:t>
            </a:r>
            <a:r>
              <a:rPr lang="en-US" altLang="ko-KR" dirty="0" err="1">
                <a:latin typeface="Consolas" panose="020B0609020204030204" pitchFamily="49" charset="0"/>
              </a:rPr>
              <a:t>uim</a:t>
            </a:r>
            <a:endParaRPr lang="en-US" altLang="ko-KR" dirty="0">
              <a:latin typeface="Consolas" panose="020B0609020204030204" pitchFamily="49" charset="0"/>
            </a:endParaRPr>
          </a:p>
          <a:p>
            <a:pPr lvl="1"/>
            <a:r>
              <a:rPr lang="en-US" altLang="ko-KR" dirty="0">
                <a:latin typeface="Consolas" panose="020B0609020204030204" pitchFamily="49" charset="0"/>
              </a:rPr>
              <a:t>export XMODIFIERS=@</a:t>
            </a:r>
            <a:r>
              <a:rPr lang="en-US" altLang="ko-KR" dirty="0" err="1">
                <a:latin typeface="Consolas" panose="020B0609020204030204" pitchFamily="49" charset="0"/>
              </a:rPr>
              <a:t>im</a:t>
            </a:r>
            <a:r>
              <a:rPr lang="en-US" altLang="ko-KR" dirty="0">
                <a:latin typeface="Consolas" panose="020B0609020204030204" pitchFamily="49" charset="0"/>
              </a:rPr>
              <a:t>=</a:t>
            </a:r>
            <a:r>
              <a:rPr lang="en-US" altLang="ko-KR" dirty="0" err="1">
                <a:latin typeface="Consolas" panose="020B0609020204030204" pitchFamily="49" charset="0"/>
              </a:rPr>
              <a:t>uim</a:t>
            </a:r>
            <a:endParaRPr lang="en-US" altLang="ko-KR" dirty="0">
              <a:latin typeface="Consolas" panose="020B0609020204030204" pitchFamily="49" charset="0"/>
            </a:endParaRPr>
          </a:p>
          <a:p>
            <a:pPr lvl="1"/>
            <a:r>
              <a:rPr lang="en-US" altLang="ko-KR" dirty="0">
                <a:latin typeface="Consolas" panose="020B0609020204030204" pitchFamily="49" charset="0"/>
              </a:rPr>
              <a:t>export UIM_CANDWIN_PROG=</a:t>
            </a:r>
            <a:r>
              <a:rPr lang="en-US" altLang="ko-KR" dirty="0" err="1">
                <a:latin typeface="Consolas" panose="020B0609020204030204" pitchFamily="49" charset="0"/>
              </a:rPr>
              <a:t>uim-candwin-gtk</a:t>
            </a:r>
            <a:endParaRPr lang="en-US" altLang="ko-KR" dirty="0">
              <a:latin typeface="Consolas" panose="020B0609020204030204" pitchFamily="49" charset="0"/>
            </a:endParaRPr>
          </a:p>
          <a:p>
            <a:pPr lvl="1"/>
            <a:r>
              <a:rPr lang="en-US" altLang="ko-KR" dirty="0">
                <a:latin typeface="Consolas" panose="020B0609020204030204" pitchFamily="49" charset="0"/>
              </a:rPr>
              <a:t>export GTK_IM_MODULE=</a:t>
            </a:r>
            <a:r>
              <a:rPr lang="en-US" altLang="ko-KR" dirty="0" err="1">
                <a:latin typeface="Consolas" panose="020B0609020204030204" pitchFamily="49" charset="0"/>
              </a:rPr>
              <a:t>uim</a:t>
            </a:r>
            <a:endParaRPr lang="en-US" altLang="ko-KR" dirty="0">
              <a:latin typeface="Consolas" panose="020B0609020204030204" pitchFamily="49" charset="0"/>
            </a:endParaRPr>
          </a:p>
          <a:p>
            <a:pPr lvl="1"/>
            <a:r>
              <a:rPr lang="en-US" altLang="ko-KR" dirty="0">
                <a:latin typeface="Consolas" panose="020B0609020204030204" pitchFamily="49" charset="0"/>
              </a:rPr>
              <a:t>export QT_IM_MODULE=</a:t>
            </a:r>
            <a:r>
              <a:rPr lang="en-US" altLang="ko-KR" dirty="0" err="1">
                <a:latin typeface="Consolas" panose="020B0609020204030204" pitchFamily="49" charset="0"/>
              </a:rPr>
              <a:t>uim</a:t>
            </a:r>
            <a:endParaRPr lang="en-US" altLang="ko-KR" dirty="0">
              <a:latin typeface="Consolas" panose="020B0609020204030204" pitchFamily="49" charset="0"/>
            </a:endParaRPr>
          </a:p>
          <a:p>
            <a:pPr lvl="1"/>
            <a:endParaRPr lang="en-US" altLang="ko-KR" dirty="0">
              <a:latin typeface="Consolas" panose="020B0609020204030204" pitchFamily="49" charset="0"/>
            </a:endParaRPr>
          </a:p>
          <a:p>
            <a:pPr lvl="1"/>
            <a:r>
              <a:rPr lang="en-US" altLang="ko-KR" dirty="0">
                <a:latin typeface="Consolas" panose="020B0609020204030204" pitchFamily="49" charset="0"/>
              </a:rPr>
              <a:t>if [ $SHLVL -eq 1 ]; then</a:t>
            </a:r>
          </a:p>
          <a:p>
            <a:pPr lvl="1"/>
            <a:r>
              <a:rPr lang="en-US" altLang="ko-KR" dirty="0">
                <a:latin typeface="Consolas" panose="020B0609020204030204" pitchFamily="49" charset="0"/>
              </a:rPr>
              <a:t>  </a:t>
            </a:r>
            <a:r>
              <a:rPr lang="en-US" altLang="ko-KR" dirty="0" err="1">
                <a:latin typeface="Consolas" panose="020B0609020204030204" pitchFamily="49" charset="0"/>
              </a:rPr>
              <a:t>uim-xim</a:t>
            </a:r>
            <a:r>
              <a:rPr lang="en-US" altLang="ko-KR" dirty="0">
                <a:latin typeface="Consolas" panose="020B0609020204030204" pitchFamily="49" charset="0"/>
              </a:rPr>
              <a:t> &amp;</a:t>
            </a:r>
          </a:p>
          <a:p>
            <a:pPr lvl="1"/>
            <a:r>
              <a:rPr lang="en-US" altLang="ko-KR" dirty="0">
                <a:latin typeface="Consolas" panose="020B0609020204030204" pitchFamily="49" charset="0"/>
              </a:rPr>
              <a:t>fi</a:t>
            </a:r>
            <a:endParaRPr lang="ko-KR" alt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50483"/>
      </p:ext>
    </p:extLst>
  </p:cSld>
  <p:clrMapOvr>
    <a:masterClrMapping/>
  </p:clrMapOvr>
  <p:transition spd="slow"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BC4E14-913C-46C0-ABF7-BDDAEC08A36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3440" y="2071116"/>
            <a:ext cx="0" cy="2715768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C1543791-7B1B-45C3-A3F8-2FBD022C9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456" y="896684"/>
            <a:ext cx="2979252" cy="4979728"/>
          </a:xfrm>
        </p:spPr>
        <p:txBody>
          <a:bodyPr anchor="ctr">
            <a:normAutofit/>
          </a:bodyPr>
          <a:lstStyle/>
          <a:p>
            <a:pPr algn="r"/>
            <a:r>
              <a:rPr lang="ko-KR" altLang="en-US" sz="4400" dirty="0"/>
              <a:t>한글 입력 도구 벼루 구성하기 </a:t>
            </a:r>
            <a:r>
              <a:rPr lang="en-US" altLang="ko-KR" sz="4400" dirty="0"/>
              <a:t>(Cont.)</a:t>
            </a:r>
            <a:endParaRPr lang="ko-KR" altLang="en-US" sz="44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A250D0-D23F-4C4C-ABF9-A383F015D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172" y="896684"/>
            <a:ext cx="5484707" cy="5064633"/>
          </a:xfrm>
        </p:spPr>
        <p:txBody>
          <a:bodyPr anchor="ctr">
            <a:normAutofit/>
          </a:bodyPr>
          <a:lstStyle/>
          <a:p>
            <a:r>
              <a:rPr lang="en-US" altLang="ko-KR" dirty="0" err="1"/>
              <a:t>uim-pref-gtk</a:t>
            </a:r>
            <a:r>
              <a:rPr lang="en-US" altLang="ko-KR" dirty="0"/>
              <a:t> </a:t>
            </a:r>
            <a:r>
              <a:rPr lang="ko-KR" altLang="en-US" dirty="0"/>
              <a:t>명령을 실행한 뒤</a:t>
            </a:r>
            <a:r>
              <a:rPr lang="en-US" altLang="ko-KR" dirty="0"/>
              <a:t>, </a:t>
            </a:r>
            <a:r>
              <a:rPr lang="ko-KR" altLang="en-US" dirty="0"/>
              <a:t>다음과 같이 구성합니다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화면 좌측에서 </a:t>
            </a:r>
            <a:r>
              <a:rPr lang="en-US" altLang="ko-KR" dirty="0"/>
              <a:t>Global Settings </a:t>
            </a:r>
            <a:r>
              <a:rPr lang="ko-KR" altLang="en-US" dirty="0"/>
              <a:t>클릭</a:t>
            </a:r>
            <a:endParaRPr lang="en-US" altLang="ko-KR" dirty="0"/>
          </a:p>
          <a:p>
            <a:pPr lvl="1"/>
            <a:r>
              <a:rPr lang="en-US" altLang="ko-KR" dirty="0"/>
              <a:t>Specify Default IM </a:t>
            </a:r>
            <a:r>
              <a:rPr lang="ko-KR" altLang="en-US" dirty="0"/>
              <a:t>체크</a:t>
            </a:r>
            <a:endParaRPr lang="en-US" altLang="ko-KR" dirty="0"/>
          </a:p>
          <a:p>
            <a:pPr lvl="1"/>
            <a:r>
              <a:rPr lang="en-US" altLang="ko-KR" dirty="0"/>
              <a:t>Default Input Method</a:t>
            </a:r>
            <a:r>
              <a:rPr lang="ko-KR" altLang="en-US" dirty="0"/>
              <a:t>로 </a:t>
            </a:r>
            <a:r>
              <a:rPr lang="en-US" altLang="ko-KR" dirty="0" err="1"/>
              <a:t>Byeoru</a:t>
            </a:r>
            <a:r>
              <a:rPr lang="en-US" altLang="ko-KR" dirty="0"/>
              <a:t> </a:t>
            </a:r>
            <a:r>
              <a:rPr lang="ko-KR" altLang="en-US" dirty="0"/>
              <a:t>선택</a:t>
            </a:r>
            <a:endParaRPr lang="en-US" altLang="ko-KR" dirty="0"/>
          </a:p>
          <a:p>
            <a:pPr lvl="1"/>
            <a:r>
              <a:rPr lang="en-US" altLang="ko-KR" dirty="0"/>
              <a:t>Enable Input Method Toggle By Hotkey </a:t>
            </a:r>
            <a:r>
              <a:rPr lang="ko-KR" altLang="en-US" dirty="0"/>
              <a:t>체크</a:t>
            </a:r>
            <a:endParaRPr lang="en-US" altLang="ko-KR" dirty="0"/>
          </a:p>
          <a:p>
            <a:pPr lvl="1"/>
            <a:r>
              <a:rPr lang="en-US" altLang="ko-KR" dirty="0"/>
              <a:t>Apply </a:t>
            </a:r>
            <a:r>
              <a:rPr lang="ko-KR" altLang="en-US" dirty="0"/>
              <a:t>버튼 클릭</a:t>
            </a:r>
            <a:endParaRPr lang="en-US" altLang="ko-KR" dirty="0"/>
          </a:p>
          <a:p>
            <a:pPr lvl="1"/>
            <a:r>
              <a:rPr lang="en-US" altLang="ko-KR" dirty="0"/>
              <a:t>OK </a:t>
            </a:r>
            <a:r>
              <a:rPr lang="ko-KR" altLang="en-US" dirty="0"/>
              <a:t>버튼 클릭</a:t>
            </a:r>
            <a:endParaRPr lang="en-US" altLang="ko-KR" dirty="0"/>
          </a:p>
          <a:p>
            <a:r>
              <a:rPr lang="en-US" altLang="ko-KR" dirty="0"/>
              <a:t>Firefox </a:t>
            </a:r>
            <a:r>
              <a:rPr lang="ko-KR" altLang="en-US" dirty="0"/>
              <a:t>실행 후 </a:t>
            </a:r>
            <a:r>
              <a:rPr lang="en-US" altLang="ko-KR" dirty="0" err="1"/>
              <a:t>Shift+Space</a:t>
            </a:r>
            <a:r>
              <a:rPr lang="en-US" altLang="ko-KR" dirty="0"/>
              <a:t> </a:t>
            </a:r>
            <a:r>
              <a:rPr lang="ko-KR" altLang="en-US" dirty="0"/>
              <a:t>키로 한국어 입력 상태로 변경하여 테스트해봅니다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0212610"/>
      </p:ext>
    </p:extLst>
  </p:cSld>
  <p:clrMapOvr>
    <a:masterClrMapping/>
  </p:clrMapOvr>
  <p:transition spd="slow">
    <p:push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7CEFFDD-605F-41E2-8017-6484074C5CA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내용 개체 틀 3">
            <a:extLst>
              <a:ext uri="{FF2B5EF4-FFF2-40B4-BE49-F238E27FC236}">
                <a16:creationId xmlns:a16="http://schemas.microsoft.com/office/drawing/2014/main" id="{F2AA5FE2-C25F-498C-B879-969475EC5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464242"/>
            <a:ext cx="6278529" cy="3939777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21EF8BF1-2697-4AC1-932B-A21C5561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anchor="b">
            <a:normAutofit/>
          </a:bodyPr>
          <a:lstStyle/>
          <a:p>
            <a:r>
              <a:rPr lang="ko-KR" altLang="en-US" sz="4000" dirty="0">
                <a:solidFill>
                  <a:srgbClr val="FFFFFF"/>
                </a:solidFill>
              </a:rPr>
              <a:t>한글 입력 도구 벼루 구성하기 </a:t>
            </a:r>
            <a:r>
              <a:rPr lang="en-US" altLang="ko-KR" sz="4000" dirty="0">
                <a:solidFill>
                  <a:srgbClr val="FFFFFF"/>
                </a:solidFill>
              </a:rPr>
              <a:t>(Cont.)</a:t>
            </a:r>
            <a:endParaRPr lang="ko-KR" altLang="en-US" sz="4000" dirty="0">
              <a:solidFill>
                <a:srgbClr val="FFFFFF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DD71677-BE24-4F7B-B2E9-7C289BB9D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3212" y="2419773"/>
            <a:ext cx="3401568" cy="3358092"/>
          </a:xfrm>
        </p:spPr>
        <p:txBody>
          <a:bodyPr>
            <a:normAutofit/>
          </a:bodyPr>
          <a:lstStyle/>
          <a:p>
            <a:r>
              <a:rPr lang="ko-KR" altLang="en-US" sz="1800" dirty="0">
                <a:solidFill>
                  <a:srgbClr val="FFFFFF"/>
                </a:solidFill>
              </a:rPr>
              <a:t>한국어 입력과 영어 입력을 번갈아 가면서 쉽게 할 수 있습니다</a:t>
            </a:r>
            <a:r>
              <a:rPr lang="en-US" altLang="ko-KR" sz="1800" dirty="0">
                <a:solidFill>
                  <a:srgbClr val="FFFFFF"/>
                </a:solidFill>
              </a:rPr>
              <a:t>.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155011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689103E-5C02-4983-927F-3CF42586E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71" y="1059895"/>
            <a:ext cx="3105976" cy="4738211"/>
          </a:xfrm>
        </p:spPr>
        <p:txBody>
          <a:bodyPr anchor="ctr">
            <a:normAutofit/>
          </a:bodyPr>
          <a:lstStyle/>
          <a:p>
            <a:r>
              <a:rPr lang="ko-KR" altLang="en-US" sz="4400" dirty="0">
                <a:solidFill>
                  <a:srgbClr val="FFFFFF"/>
                </a:solidFill>
              </a:rPr>
              <a:t>누가</a:t>
            </a:r>
            <a:br>
              <a:rPr lang="en-US" altLang="ko-KR" sz="4400" dirty="0">
                <a:solidFill>
                  <a:srgbClr val="FFFFFF"/>
                </a:solidFill>
              </a:rPr>
            </a:br>
            <a:r>
              <a:rPr lang="ko-KR" altLang="en-US" sz="4400" dirty="0">
                <a:solidFill>
                  <a:srgbClr val="FFFFFF"/>
                </a:solidFill>
              </a:rPr>
              <a:t>사용하는가</a:t>
            </a:r>
            <a:r>
              <a:rPr lang="en-US" altLang="ko-KR" sz="4400" dirty="0">
                <a:solidFill>
                  <a:srgbClr val="FFFFFF"/>
                </a:solidFill>
              </a:rPr>
              <a:t>?</a:t>
            </a:r>
            <a:endParaRPr lang="ko-KR" altLang="en-US" sz="4400" dirty="0">
              <a:solidFill>
                <a:srgbClr val="FFFFFF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59E4CDC-B503-4D85-95C1-E0342D620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681" y="1059896"/>
            <a:ext cx="6245233" cy="4738210"/>
          </a:xfrm>
        </p:spPr>
        <p:txBody>
          <a:bodyPr anchor="ctr">
            <a:normAutofit/>
          </a:bodyPr>
          <a:lstStyle/>
          <a:p>
            <a:r>
              <a:rPr lang="ko-KR" altLang="en-US" sz="3600" dirty="0"/>
              <a:t>일상적으로 사용하는 </a:t>
            </a:r>
            <a:r>
              <a:rPr lang="en-US" altLang="ko-KR" sz="3600" dirty="0"/>
              <a:t>Linux </a:t>
            </a:r>
            <a:r>
              <a:rPr lang="ko-KR" altLang="en-US" sz="3600" dirty="0"/>
              <a:t>기능의 대부분은</a:t>
            </a:r>
            <a:endParaRPr lang="en-US" altLang="ko-KR" sz="3600" dirty="0"/>
          </a:p>
          <a:p>
            <a:pPr lvl="1"/>
            <a:r>
              <a:rPr lang="ko-KR" altLang="en-US" sz="3600" dirty="0"/>
              <a:t>커널이나 하드웨어에 종속적이지 않습니다</a:t>
            </a:r>
            <a:r>
              <a:rPr lang="en-US" altLang="ko-KR" sz="3600" dirty="0"/>
              <a:t>.</a:t>
            </a:r>
          </a:p>
          <a:p>
            <a:r>
              <a:rPr lang="ko-KR" altLang="en-US" sz="3600" dirty="0"/>
              <a:t>사용자 영역의 기능만 만족시킬 수 있다면</a:t>
            </a:r>
            <a:endParaRPr lang="en-US" altLang="ko-KR" sz="3600" dirty="0"/>
          </a:p>
          <a:p>
            <a:pPr lvl="1"/>
            <a:r>
              <a:rPr lang="ko-KR" altLang="en-US" sz="3600" dirty="0"/>
              <a:t>대부분 요구 사항이 해결될 수 있습니다</a:t>
            </a:r>
            <a:r>
              <a:rPr lang="en-US" altLang="ko-KR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643219"/>
      </p:ext>
    </p:extLst>
  </p:cSld>
  <p:clrMapOvr>
    <a:masterClrMapping/>
  </p:clrMapOvr>
  <p:transition spd="slow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스크린샷, 모니터, 앉아있는, 전화이(가) 표시된 사진&#10;&#10;매우 높은 신뢰도로 생성된 설명">
            <a:extLst>
              <a:ext uri="{FF2B5EF4-FFF2-40B4-BE49-F238E27FC236}">
                <a16:creationId xmlns:a16="http://schemas.microsoft.com/office/drawing/2014/main" id="{993BBDB4-ACE6-4971-956E-D336E32FE7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00058" y="1864442"/>
            <a:ext cx="3448478" cy="2689812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E3BCE5C3-4069-45A7-B538-41BEC9DBF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3"/>
            <a:ext cx="6972607" cy="16581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en-US" altLang="ko-KR"/>
              <a:t>Visual Studio Code </a:t>
            </a:r>
            <a:r>
              <a:rPr lang="ko-KR" altLang="en-US"/>
              <a:t>실행하기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F92AF56-D084-47A2-8061-A67220B431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657" y="2011680"/>
            <a:ext cx="6953176" cy="3766185"/>
          </a:xfrm>
        </p:spPr>
        <p:txBody>
          <a:bodyPr vert="horz" lIns="91440" tIns="45720" rIns="91440" bIns="45720" rtlCol="0">
            <a:normAutofit/>
          </a:bodyPr>
          <a:lstStyle/>
          <a:p>
            <a:pPr latinLnBrk="0"/>
            <a:r>
              <a:rPr lang="en-US" altLang="ko-KR" sz="2800" dirty="0"/>
              <a:t>Visual Studio Code</a:t>
            </a:r>
            <a:r>
              <a:rPr lang="ko-KR" altLang="en-US" sz="2800" dirty="0"/>
              <a:t>는 </a:t>
            </a:r>
            <a:r>
              <a:rPr lang="en-US" altLang="ko-KR" sz="2800" dirty="0"/>
              <a:t>Electron</a:t>
            </a:r>
            <a:r>
              <a:rPr lang="ko-KR" altLang="en-US" sz="2800" dirty="0"/>
              <a:t>으로 제작됨</a:t>
            </a:r>
            <a:endParaRPr lang="en-US" altLang="ko-KR" sz="2800" dirty="0"/>
          </a:p>
          <a:p>
            <a:pPr latinLnBrk="0"/>
            <a:r>
              <a:rPr lang="en-US" altLang="ko-KR" sz="2800" dirty="0"/>
              <a:t>Electron</a:t>
            </a:r>
            <a:r>
              <a:rPr lang="ko-KR" altLang="en-US" sz="2800" dirty="0"/>
              <a:t>은 </a:t>
            </a:r>
            <a:r>
              <a:rPr lang="en-US" altLang="ko-KR" sz="2800" dirty="0" err="1"/>
              <a:t>WebKit</a:t>
            </a:r>
            <a:r>
              <a:rPr lang="en-US" altLang="ko-KR" sz="2800" dirty="0"/>
              <a:t> </a:t>
            </a:r>
            <a:r>
              <a:rPr lang="ko-KR" altLang="en-US" sz="2800" dirty="0"/>
              <a:t>엔진 기반의 </a:t>
            </a:r>
            <a:r>
              <a:rPr lang="en-US" altLang="ko-KR" sz="2800" dirty="0"/>
              <a:t>Wrapper</a:t>
            </a:r>
          </a:p>
          <a:p>
            <a:pPr latinLnBrk="0"/>
            <a:r>
              <a:rPr lang="en-US" altLang="ko-KR" sz="2800" dirty="0" err="1"/>
              <a:t>WebKit</a:t>
            </a:r>
            <a:r>
              <a:rPr lang="en-US" altLang="ko-KR" sz="2800" dirty="0"/>
              <a:t> </a:t>
            </a:r>
            <a:r>
              <a:rPr lang="ko-KR" altLang="en-US" sz="2800" dirty="0"/>
              <a:t>엔진은 </a:t>
            </a:r>
            <a:r>
              <a:rPr lang="en-US" altLang="ko-KR" sz="2800" dirty="0"/>
              <a:t>3D </a:t>
            </a:r>
            <a:r>
              <a:rPr lang="ko-KR" altLang="en-US" sz="2800" dirty="0"/>
              <a:t>가속과 멀티미디어 기능을 전제로 함</a:t>
            </a:r>
            <a:endParaRPr lang="en-US" altLang="ko-KR" sz="2800" dirty="0"/>
          </a:p>
          <a:p>
            <a:pPr latinLnBrk="0"/>
            <a:r>
              <a:rPr lang="ko-KR" altLang="en-US" sz="2800" dirty="0"/>
              <a:t>그런 이유로 실행이 까다로움</a:t>
            </a:r>
            <a:endParaRPr lang="en-US" altLang="ko-KR" sz="2800" dirty="0"/>
          </a:p>
          <a:p>
            <a:pPr latinLnBrk="0"/>
            <a:r>
              <a:rPr lang="ko-KR" altLang="en-US" sz="2800" dirty="0"/>
              <a:t>우선은 공식 웹 사이트의 안내에 따라 설치</a:t>
            </a:r>
            <a:endParaRPr lang="en-US" altLang="ko-KR" sz="2800" dirty="0"/>
          </a:p>
          <a:p>
            <a:pPr latinLnBrk="0"/>
            <a:r>
              <a:rPr lang="en-US" altLang="ko-KR" sz="2800" dirty="0">
                <a:hlinkClick r:id="rId3"/>
              </a:rPr>
              <a:t>https://code.visualstudio.com/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1647942136"/>
      </p:ext>
    </p:extLst>
  </p:cSld>
  <p:clrMapOvr>
    <a:masterClrMapping/>
  </p:clrMapOvr>
  <p:transition spd="slow">
    <p:push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A5471FF0-CF9F-4ABC-B343-BF64EA782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0058" y="1485109"/>
            <a:ext cx="3448478" cy="3448478"/>
          </a:xfrm>
          <a:prstGeom prst="rect">
            <a:avLst/>
          </a:prstGeom>
        </p:spPr>
      </p:pic>
      <p:sp>
        <p:nvSpPr>
          <p:cNvPr id="5" name="제목 4">
            <a:extLst>
              <a:ext uri="{FF2B5EF4-FFF2-40B4-BE49-F238E27FC236}">
                <a16:creationId xmlns:a16="http://schemas.microsoft.com/office/drawing/2014/main" id="{6122C0CA-CD76-4C27-9DEB-F5F1EB9A0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3"/>
            <a:ext cx="6972607" cy="1658198"/>
          </a:xfrm>
        </p:spPr>
        <p:txBody>
          <a:bodyPr>
            <a:normAutofit/>
          </a:bodyPr>
          <a:lstStyle/>
          <a:p>
            <a:r>
              <a:rPr lang="ko-KR" altLang="en-US" dirty="0"/>
              <a:t>설치 후 해야 할 일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61DE30C-08C0-43AC-A8F5-F25A2B506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7" y="2011680"/>
            <a:ext cx="6953176" cy="3766185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(</a:t>
            </a:r>
            <a:r>
              <a:rPr lang="ko-KR" altLang="en-US" sz="3600" dirty="0"/>
              <a:t>중요</a:t>
            </a:r>
            <a:r>
              <a:rPr lang="en-US" altLang="ko-KR" sz="3600" dirty="0"/>
              <a:t>) </a:t>
            </a:r>
            <a:r>
              <a:rPr lang="ko-KR" altLang="en-US" sz="3600" dirty="0"/>
              <a:t>관리자 모드로 </a:t>
            </a:r>
            <a:r>
              <a:rPr lang="en-US" altLang="ko-KR" sz="3600" dirty="0"/>
              <a:t>WSL </a:t>
            </a:r>
            <a:r>
              <a:rPr lang="ko-KR" altLang="en-US" sz="3600" dirty="0"/>
              <a:t>실행 후 </a:t>
            </a:r>
            <a:r>
              <a:rPr lang="en-US" altLang="ko-KR" sz="3600" dirty="0"/>
              <a:t>DBUS </a:t>
            </a:r>
            <a:r>
              <a:rPr lang="ko-KR" altLang="en-US" sz="3600" dirty="0"/>
              <a:t>데몬 시작</a:t>
            </a:r>
            <a:endParaRPr lang="en-US" altLang="ko-KR" sz="3600" dirty="0"/>
          </a:p>
          <a:p>
            <a:pPr lvl="1"/>
            <a:r>
              <a:rPr lang="en-US" altLang="ko-KR" sz="3600" dirty="0" err="1">
                <a:latin typeface="Consolas" panose="020B0609020204030204" pitchFamily="49" charset="0"/>
              </a:rPr>
              <a:t>sudo</a:t>
            </a:r>
            <a:r>
              <a:rPr lang="en-US" altLang="ko-KR" sz="3600" dirty="0">
                <a:latin typeface="Consolas" panose="020B0609020204030204" pitchFamily="49" charset="0"/>
              </a:rPr>
              <a:t> service </a:t>
            </a:r>
            <a:r>
              <a:rPr lang="en-US" altLang="ko-KR" sz="3600" dirty="0" err="1">
                <a:latin typeface="Consolas" panose="020B0609020204030204" pitchFamily="49" charset="0"/>
              </a:rPr>
              <a:t>dbus</a:t>
            </a:r>
            <a:r>
              <a:rPr lang="en-US" altLang="ko-KR" sz="3600" dirty="0">
                <a:latin typeface="Consolas" panose="020B0609020204030204" pitchFamily="49" charset="0"/>
              </a:rPr>
              <a:t> start</a:t>
            </a:r>
          </a:p>
          <a:p>
            <a:r>
              <a:rPr lang="en-US" altLang="ko-KR" sz="3600" dirty="0"/>
              <a:t>Visual Studio Code</a:t>
            </a:r>
            <a:r>
              <a:rPr lang="ko-KR" altLang="en-US" sz="3600" dirty="0"/>
              <a:t> 실행</a:t>
            </a:r>
            <a:endParaRPr lang="en-US" altLang="ko-KR" sz="3600" dirty="0"/>
          </a:p>
          <a:p>
            <a:pPr lvl="1"/>
            <a:r>
              <a:rPr lang="en-US" altLang="ko-KR" sz="3600" dirty="0">
                <a:latin typeface="Consolas" panose="020B0609020204030204" pitchFamily="49" charset="0"/>
              </a:rPr>
              <a:t>code</a:t>
            </a:r>
          </a:p>
          <a:p>
            <a:r>
              <a:rPr lang="en-US" altLang="ko-KR" sz="3600" dirty="0"/>
              <a:t>PROFIT!</a:t>
            </a:r>
          </a:p>
        </p:txBody>
      </p:sp>
    </p:spTree>
    <p:extLst>
      <p:ext uri="{BB962C8B-B14F-4D97-AF65-F5344CB8AC3E}">
        <p14:creationId xmlns:p14="http://schemas.microsoft.com/office/powerpoint/2010/main" val="2607043875"/>
      </p:ext>
    </p:extLst>
  </p:cSld>
  <p:clrMapOvr>
    <a:masterClrMapping/>
  </p:clrMapOvr>
  <p:transition spd="slow"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1B7B9592-6AEA-4C97-A905-67A5BF6D88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999" y="1256782"/>
            <a:ext cx="6912217" cy="4354696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1CB45F1B-BBFB-4D85-A1BB-C12506BC1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6310" y="499533"/>
            <a:ext cx="3706761" cy="16581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en-US" altLang="ko-KR" sz="4400"/>
              <a:t>Chrome</a:t>
            </a:r>
            <a:r>
              <a:rPr lang="ko-KR" altLang="en-US" sz="4400"/>
              <a:t>도 같습니다</a:t>
            </a:r>
            <a:r>
              <a:rPr lang="en-US" altLang="ko-KR" sz="4400"/>
              <a:t>.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E077EE5-CA91-4E5C-B84B-70026E269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36310" y="2011680"/>
            <a:ext cx="3706761" cy="386473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latinLnBrk="0"/>
            <a:r>
              <a:rPr lang="ko-KR" altLang="en-US" dirty="0"/>
              <a:t>명령어 실행</a:t>
            </a:r>
            <a:endParaRPr lang="en-US" altLang="ko-KR" sz="2800" dirty="0">
              <a:latin typeface="Consolas" panose="020B0609020204030204" pitchFamily="49" charset="0"/>
            </a:endParaRPr>
          </a:p>
          <a:p>
            <a:pPr lvl="1" latinLnBrk="0"/>
            <a:r>
              <a:rPr lang="en-US" altLang="ko-KR" sz="2400" dirty="0" err="1">
                <a:latin typeface="Consolas" panose="020B0609020204030204" pitchFamily="49" charset="0"/>
              </a:rPr>
              <a:t>wget</a:t>
            </a:r>
            <a:r>
              <a:rPr lang="en-US" altLang="ko-KR" sz="2400" dirty="0">
                <a:latin typeface="Consolas" panose="020B0609020204030204" pitchFamily="49" charset="0"/>
              </a:rPr>
              <a:t> https://dl.google.com/linux/direct/google-chrome-stable_current_amd64.deb</a:t>
            </a:r>
          </a:p>
          <a:p>
            <a:pPr lvl="1" latinLnBrk="0"/>
            <a:r>
              <a:rPr lang="en-US" altLang="ko-KR" sz="2400" dirty="0" err="1">
                <a:latin typeface="Consolas" panose="020B0609020204030204" pitchFamily="49" charset="0"/>
              </a:rPr>
              <a:t>sudo</a:t>
            </a:r>
            <a:r>
              <a:rPr lang="en-US" altLang="ko-KR" sz="2400" dirty="0">
                <a:latin typeface="Consolas" panose="020B0609020204030204" pitchFamily="49" charset="0"/>
              </a:rPr>
              <a:t> </a:t>
            </a:r>
            <a:r>
              <a:rPr lang="en-US" altLang="ko-KR" sz="2400" dirty="0" err="1">
                <a:latin typeface="Consolas" panose="020B0609020204030204" pitchFamily="49" charset="0"/>
              </a:rPr>
              <a:t>dpkg</a:t>
            </a:r>
            <a:r>
              <a:rPr lang="en-US" altLang="ko-KR" sz="2400" dirty="0">
                <a:latin typeface="Consolas" panose="020B0609020204030204" pitchFamily="49" charset="0"/>
              </a:rPr>
              <a:t> -</a:t>
            </a:r>
            <a:r>
              <a:rPr lang="en-US" altLang="ko-KR" sz="2400" dirty="0" err="1">
                <a:latin typeface="Consolas" panose="020B0609020204030204" pitchFamily="49" charset="0"/>
              </a:rPr>
              <a:t>i</a:t>
            </a:r>
            <a:r>
              <a:rPr lang="en-US" altLang="ko-KR" sz="2400" dirty="0">
                <a:latin typeface="Consolas" panose="020B0609020204030204" pitchFamily="49" charset="0"/>
              </a:rPr>
              <a:t> google-chrome-stable_current_amd64.deb</a:t>
            </a:r>
          </a:p>
          <a:p>
            <a:pPr lvl="1" latinLnBrk="0"/>
            <a:r>
              <a:rPr lang="en-US" altLang="ko-KR" sz="2400" dirty="0">
                <a:latin typeface="Consolas" panose="020B0609020204030204" pitchFamily="49" charset="0"/>
              </a:rPr>
              <a:t>google-chrome</a:t>
            </a:r>
          </a:p>
        </p:txBody>
      </p:sp>
    </p:spTree>
    <p:extLst>
      <p:ext uri="{BB962C8B-B14F-4D97-AF65-F5344CB8AC3E}">
        <p14:creationId xmlns:p14="http://schemas.microsoft.com/office/powerpoint/2010/main" val="2330280482"/>
      </p:ext>
    </p:extLst>
  </p:cSld>
  <p:clrMapOvr>
    <a:masterClrMapping/>
  </p:clrMapOvr>
  <p:transition spd="slow">
    <p:push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7CEFFDD-605F-41E2-8017-6484074C5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7906273C-543F-43A0-A64D-D204DD5EAC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999" y="1668294"/>
            <a:ext cx="6278529" cy="3531672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E3BCE5C3-4069-45A7-B538-41BEC9DBF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 altLang="ko-KR" sz="4000">
                <a:solidFill>
                  <a:srgbClr val="FFFFFF"/>
                </a:solidFill>
              </a:rPr>
              <a:t>IntelliJ IDEA </a:t>
            </a:r>
            <a:r>
              <a:rPr lang="ko-KR" altLang="en-US" sz="4000">
                <a:solidFill>
                  <a:srgbClr val="FFFFFF"/>
                </a:solidFill>
              </a:rPr>
              <a:t>실행하기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F92AF56-D084-47A2-8061-A67220B431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73212" y="2419773"/>
            <a:ext cx="3401568" cy="3358092"/>
          </a:xfrm>
        </p:spPr>
        <p:txBody>
          <a:bodyPr vert="horz" lIns="91440" tIns="45720" rIns="91440" bIns="45720" rtlCol="0">
            <a:normAutofit/>
          </a:bodyPr>
          <a:lstStyle/>
          <a:p>
            <a:pPr latinLnBrk="0"/>
            <a:r>
              <a:rPr lang="en-US" altLang="ko-KR" dirty="0">
                <a:solidFill>
                  <a:srgbClr val="FFFFFF"/>
                </a:solidFill>
                <a:hlinkClick r:id="rId3"/>
              </a:rPr>
              <a:t>https://download.jetbrains.com/idea/ideaIC-2018.1.4.tar.gz</a:t>
            </a:r>
            <a:r>
              <a:rPr lang="en-US" altLang="ko-KR" dirty="0">
                <a:solidFill>
                  <a:srgbClr val="FFFFFF"/>
                </a:solidFill>
              </a:rPr>
              <a:t> </a:t>
            </a:r>
            <a:r>
              <a:rPr lang="ko-KR" altLang="en-US" dirty="0">
                <a:solidFill>
                  <a:srgbClr val="FFFFFF"/>
                </a:solidFill>
              </a:rPr>
              <a:t>에서 파일을 받고</a:t>
            </a:r>
            <a:r>
              <a:rPr lang="en-US" altLang="ko-KR" dirty="0">
                <a:solidFill>
                  <a:srgbClr val="FFFFFF"/>
                </a:solidFill>
              </a:rPr>
              <a:t>, </a:t>
            </a:r>
            <a:r>
              <a:rPr lang="ko-KR" altLang="en-US" dirty="0">
                <a:solidFill>
                  <a:srgbClr val="FFFFFF"/>
                </a:solidFill>
              </a:rPr>
              <a:t>압축을 푼 다음</a:t>
            </a:r>
            <a:r>
              <a:rPr lang="en-US" altLang="ko-KR" dirty="0">
                <a:solidFill>
                  <a:srgbClr val="FFFFFF"/>
                </a:solidFill>
              </a:rPr>
              <a:t>, idea.sh </a:t>
            </a:r>
            <a:r>
              <a:rPr lang="ko-KR" altLang="en-US" dirty="0">
                <a:solidFill>
                  <a:srgbClr val="FFFFFF"/>
                </a:solidFill>
              </a:rPr>
              <a:t>파일을 실행하세요</a:t>
            </a:r>
            <a:r>
              <a:rPr lang="en-US" altLang="ko-KR" dirty="0">
                <a:solidFill>
                  <a:srgbClr val="FFFFFF"/>
                </a:solidFill>
              </a:rPr>
              <a:t>.</a:t>
            </a:r>
          </a:p>
          <a:p>
            <a:pPr latinLnBrk="0"/>
            <a:r>
              <a:rPr lang="ko-KR" altLang="en-US" dirty="0">
                <a:solidFill>
                  <a:srgbClr val="FFFFFF"/>
                </a:solidFill>
              </a:rPr>
              <a:t>다른 </a:t>
            </a:r>
            <a:r>
              <a:rPr lang="en-US" altLang="ko-KR" dirty="0">
                <a:solidFill>
                  <a:srgbClr val="FFFFFF"/>
                </a:solidFill>
              </a:rPr>
              <a:t>JetBrains</a:t>
            </a:r>
            <a:r>
              <a:rPr lang="ko-KR" altLang="en-US" dirty="0">
                <a:solidFill>
                  <a:srgbClr val="FFFFFF"/>
                </a:solidFill>
              </a:rPr>
              <a:t>의 </a:t>
            </a:r>
            <a:r>
              <a:rPr lang="en-US" altLang="ko-KR" dirty="0">
                <a:solidFill>
                  <a:srgbClr val="FFFFFF"/>
                </a:solidFill>
              </a:rPr>
              <a:t>IDE</a:t>
            </a:r>
            <a:r>
              <a:rPr lang="ko-KR" altLang="en-US" dirty="0">
                <a:solidFill>
                  <a:srgbClr val="FFFFFF"/>
                </a:solidFill>
              </a:rPr>
              <a:t>도 같은 방법으로 실행할 수 있습니다</a:t>
            </a:r>
            <a:r>
              <a:rPr lang="en-US" altLang="ko-KR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8904278"/>
      </p:ext>
    </p:extLst>
  </p:cSld>
  <p:clrMapOvr>
    <a:masterClrMapping/>
  </p:clrMapOvr>
  <p:transition spd="slow">
    <p:push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673055FB-E360-4059-BBC9-0F925C458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Docker </a:t>
            </a:r>
            <a:r>
              <a:rPr lang="ko-KR" altLang="en-US" dirty="0"/>
              <a:t>컨테이너 실행하기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930E971-59CE-4E08-BE41-1599DE319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/>
              <a:t>들어가기 전에</a:t>
            </a:r>
            <a:endParaRPr lang="en-US" altLang="ko-KR" sz="2800" dirty="0"/>
          </a:p>
          <a:p>
            <a:pPr lvl="1"/>
            <a:r>
              <a:rPr lang="ko-KR" altLang="en-US" sz="2800" dirty="0"/>
              <a:t>공식적으로 </a:t>
            </a:r>
            <a:r>
              <a:rPr lang="en-US" altLang="ko-KR" sz="2800" dirty="0"/>
              <a:t>WSL</a:t>
            </a:r>
            <a:r>
              <a:rPr lang="ko-KR" altLang="en-US" sz="2800" dirty="0"/>
              <a:t>은 </a:t>
            </a:r>
            <a:r>
              <a:rPr lang="en-US" altLang="ko-KR" sz="2800" dirty="0"/>
              <a:t>Docker </a:t>
            </a:r>
            <a:r>
              <a:rPr lang="ko-KR" altLang="en-US" sz="2800" dirty="0"/>
              <a:t>컨테이너의 실행을 지원하지 않습니다</a:t>
            </a:r>
            <a:r>
              <a:rPr lang="en-US" altLang="ko-KR" sz="2800" dirty="0"/>
              <a:t>.</a:t>
            </a:r>
          </a:p>
          <a:p>
            <a:pPr lvl="1"/>
            <a:r>
              <a:rPr lang="ko-KR" altLang="en-US" sz="2800" dirty="0"/>
              <a:t>안정적으로 </a:t>
            </a:r>
            <a:r>
              <a:rPr lang="en-US" altLang="ko-KR" sz="2800" dirty="0"/>
              <a:t>Docker</a:t>
            </a:r>
            <a:r>
              <a:rPr lang="ko-KR" altLang="en-US" sz="2800" dirty="0"/>
              <a:t>를 실행하려면 실제 </a:t>
            </a:r>
            <a:r>
              <a:rPr lang="en-US" altLang="ko-KR" sz="2800" dirty="0"/>
              <a:t>Linux </a:t>
            </a:r>
            <a:r>
              <a:rPr lang="ko-KR" altLang="en-US" sz="2800" dirty="0"/>
              <a:t>환경에서 실행해야 합니다</a:t>
            </a:r>
            <a:r>
              <a:rPr lang="en-US" altLang="ko-KR" sz="2800" dirty="0"/>
              <a:t>.</a:t>
            </a:r>
          </a:p>
          <a:p>
            <a:pPr lvl="1"/>
            <a:r>
              <a:rPr lang="ko-KR" altLang="en-US" sz="2800" dirty="0"/>
              <a:t>편의 상</a:t>
            </a:r>
            <a:r>
              <a:rPr lang="en-US" altLang="ko-KR" sz="2800" dirty="0"/>
              <a:t>, </a:t>
            </a:r>
            <a:r>
              <a:rPr lang="ko-KR" altLang="en-US" sz="2800" dirty="0"/>
              <a:t>그리고 관심있으신 분들을 위한 소개입니다</a:t>
            </a:r>
            <a:r>
              <a:rPr lang="en-US" altLang="ko-KR" sz="2800" dirty="0"/>
              <a:t>.</a:t>
            </a:r>
          </a:p>
          <a:p>
            <a:r>
              <a:rPr lang="en-US" altLang="ko-KR" sz="2800" dirty="0"/>
              <a:t>Docker </a:t>
            </a:r>
            <a:r>
              <a:rPr lang="ko-KR" altLang="en-US" sz="2800" dirty="0"/>
              <a:t>버전 선택</a:t>
            </a:r>
            <a:endParaRPr lang="en-US" altLang="ko-KR" sz="2800" dirty="0"/>
          </a:p>
          <a:p>
            <a:pPr lvl="1"/>
            <a:r>
              <a:rPr lang="en-US" altLang="ko-KR" sz="2800" dirty="0"/>
              <a:t>Docker</a:t>
            </a:r>
            <a:r>
              <a:rPr lang="ko-KR" altLang="en-US" sz="2800" dirty="0"/>
              <a:t> </a:t>
            </a:r>
            <a:r>
              <a:rPr lang="en-US" altLang="ko-KR" sz="2800" dirty="0"/>
              <a:t>17.03</a:t>
            </a:r>
            <a:r>
              <a:rPr lang="ko-KR" altLang="en-US" sz="2800" dirty="0"/>
              <a:t> 버전에서 테스트한 내용입니다</a:t>
            </a:r>
            <a:r>
              <a:rPr lang="en-US" altLang="ko-K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9095181"/>
      </p:ext>
    </p:extLst>
  </p:cSld>
  <p:clrMapOvr>
    <a:masterClrMapping/>
  </p:clrMapOvr>
  <p:transition spd="slow">
    <p:push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2ED15F-CEEC-42D7-823B-D9E9C856D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Docker </a:t>
            </a:r>
            <a:r>
              <a:rPr lang="ko-KR" altLang="en-US" dirty="0"/>
              <a:t>컨테이너 실행하기 </a:t>
            </a:r>
            <a:r>
              <a:rPr lang="en-US" altLang="ko-KR" dirty="0"/>
              <a:t>(Cont.)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A8A0A11-F5F8-473C-B27C-A4E509B03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/>
              <a:t>다음과 같이 </a:t>
            </a:r>
            <a:r>
              <a:rPr lang="en-US" altLang="ko-KR" sz="3200" dirty="0"/>
              <a:t>Docker</a:t>
            </a:r>
            <a:r>
              <a:rPr lang="ko-KR" altLang="en-US" sz="3200" dirty="0"/>
              <a:t>를 설치하고</a:t>
            </a:r>
            <a:r>
              <a:rPr lang="en-US" altLang="ko-KR" sz="3200" dirty="0"/>
              <a:t>, </a:t>
            </a:r>
            <a:r>
              <a:rPr lang="ko-KR" altLang="en-US" sz="3200" dirty="0"/>
              <a:t>버전을 고정시킵니다</a:t>
            </a:r>
            <a:r>
              <a:rPr lang="en-US" altLang="ko-KR" sz="3200" dirty="0"/>
              <a:t>.</a:t>
            </a:r>
          </a:p>
          <a:p>
            <a:pPr lvl="1"/>
            <a:r>
              <a:rPr lang="en-US" altLang="ko-KR" sz="3200" dirty="0">
                <a:latin typeface="Consolas" panose="020B0609020204030204" pitchFamily="49" charset="0"/>
              </a:rPr>
              <a:t>curl https://releases.rancher.com/install-docker/17.03.sh | bash</a:t>
            </a:r>
          </a:p>
          <a:p>
            <a:pPr lvl="1"/>
            <a:r>
              <a:rPr lang="en-US" altLang="ko-KR" sz="3200" dirty="0" err="1">
                <a:latin typeface="Consolas" panose="020B0609020204030204" pitchFamily="49" charset="0"/>
              </a:rPr>
              <a:t>sudo</a:t>
            </a:r>
            <a:r>
              <a:rPr lang="en-US" altLang="ko-KR" sz="3200" dirty="0">
                <a:latin typeface="Consolas" panose="020B0609020204030204" pitchFamily="49" charset="0"/>
              </a:rPr>
              <a:t> </a:t>
            </a:r>
            <a:r>
              <a:rPr lang="en-US" altLang="ko-KR" sz="3200" dirty="0" err="1">
                <a:latin typeface="Consolas" panose="020B0609020204030204" pitchFamily="49" charset="0"/>
              </a:rPr>
              <a:t>usermod</a:t>
            </a:r>
            <a:r>
              <a:rPr lang="en-US" altLang="ko-KR" sz="3200" dirty="0">
                <a:latin typeface="Consolas" panose="020B0609020204030204" pitchFamily="49" charset="0"/>
              </a:rPr>
              <a:t> -</a:t>
            </a:r>
            <a:r>
              <a:rPr lang="en-US" altLang="ko-KR" sz="3200" dirty="0" err="1">
                <a:latin typeface="Consolas" panose="020B0609020204030204" pitchFamily="49" charset="0"/>
              </a:rPr>
              <a:t>aG</a:t>
            </a:r>
            <a:r>
              <a:rPr lang="en-US" altLang="ko-KR" sz="3200" dirty="0">
                <a:latin typeface="Consolas" panose="020B0609020204030204" pitchFamily="49" charset="0"/>
              </a:rPr>
              <a:t> docker $USER</a:t>
            </a:r>
          </a:p>
          <a:p>
            <a:pPr lvl="1"/>
            <a:r>
              <a:rPr lang="en-US" altLang="ko-KR" sz="3200" dirty="0" err="1">
                <a:latin typeface="Consolas" panose="020B0609020204030204" pitchFamily="49" charset="0"/>
              </a:rPr>
              <a:t>sudo</a:t>
            </a:r>
            <a:r>
              <a:rPr lang="en-US" altLang="ko-KR" sz="3200" dirty="0">
                <a:latin typeface="Consolas" panose="020B0609020204030204" pitchFamily="49" charset="0"/>
              </a:rPr>
              <a:t> apt-mark hold docker-</a:t>
            </a:r>
            <a:r>
              <a:rPr lang="en-US" altLang="ko-KR" sz="3200" dirty="0" err="1">
                <a:latin typeface="Consolas" panose="020B0609020204030204" pitchFamily="49" charset="0"/>
              </a:rPr>
              <a:t>ce</a:t>
            </a:r>
            <a:endParaRPr lang="en-US" altLang="ko-KR" sz="32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658014"/>
      </p:ext>
    </p:extLst>
  </p:cSld>
  <p:clrMapOvr>
    <a:masterClrMapping/>
  </p:clrMapOvr>
  <p:transition spd="slow">
    <p:push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64934-62CB-40B5-91EA-AA8905B42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Docker </a:t>
            </a:r>
            <a:r>
              <a:rPr lang="ko-KR" altLang="en-US" dirty="0"/>
              <a:t>컨테이너 실행하기 </a:t>
            </a:r>
            <a:r>
              <a:rPr lang="en-US" altLang="ko-KR" dirty="0"/>
              <a:t>(Cont.)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C901E-0383-4CC1-80F1-AA19CF769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/>
              <a:t>WSL Bash</a:t>
            </a:r>
            <a:r>
              <a:rPr lang="ko-KR" altLang="en-US" sz="2800" dirty="0"/>
              <a:t>를 관리자 모드로 실행시키고 아래 명령을 입력합니다</a:t>
            </a:r>
            <a:r>
              <a:rPr lang="en-US" altLang="ko-KR" sz="2800" dirty="0"/>
              <a:t>.</a:t>
            </a:r>
          </a:p>
          <a:p>
            <a:pPr lvl="1"/>
            <a:r>
              <a:rPr lang="en-US" altLang="ko-KR" sz="2800" dirty="0" err="1">
                <a:latin typeface="Consolas" panose="020B0609020204030204" pitchFamily="49" charset="0"/>
              </a:rPr>
              <a:t>sudo</a:t>
            </a:r>
            <a:r>
              <a:rPr lang="en-US" altLang="ko-KR" sz="2800" dirty="0">
                <a:latin typeface="Consolas" panose="020B0609020204030204" pitchFamily="49" charset="0"/>
              </a:rPr>
              <a:t> service docker start</a:t>
            </a:r>
          </a:p>
          <a:p>
            <a:r>
              <a:rPr lang="ko-KR" altLang="en-US" sz="2800" dirty="0"/>
              <a:t>그 다음 관리자 모드로 실행 시킨 </a:t>
            </a:r>
            <a:r>
              <a:rPr lang="en-US" altLang="ko-KR" sz="2800" dirty="0"/>
              <a:t>WSL Bash</a:t>
            </a:r>
            <a:r>
              <a:rPr lang="ko-KR" altLang="en-US" sz="2800" dirty="0"/>
              <a:t>를 닫고 </a:t>
            </a:r>
            <a:r>
              <a:rPr lang="en-US" altLang="ko-KR" sz="2800" dirty="0"/>
              <a:t>docker </a:t>
            </a:r>
            <a:r>
              <a:rPr lang="ko-KR" altLang="en-US" sz="2800" dirty="0"/>
              <a:t>명령을 사용합니다</a:t>
            </a:r>
            <a:r>
              <a:rPr lang="en-US" altLang="ko-KR" sz="2800" dirty="0"/>
              <a:t>.</a:t>
            </a:r>
          </a:p>
          <a:p>
            <a:pPr lvl="1"/>
            <a:r>
              <a:rPr lang="en-US" altLang="ko-KR" sz="2800" dirty="0">
                <a:latin typeface="Consolas" panose="020B0609020204030204" pitchFamily="49" charset="0"/>
              </a:rPr>
              <a:t>docker run -d -p 80:80 </a:t>
            </a:r>
            <a:r>
              <a:rPr lang="en-US" altLang="ko-KR" sz="2800" dirty="0" err="1">
                <a:latin typeface="Consolas" panose="020B0609020204030204" pitchFamily="49" charset="0"/>
              </a:rPr>
              <a:t>nginx</a:t>
            </a:r>
            <a:endParaRPr lang="en-US" altLang="ko-KR" sz="2800" dirty="0">
              <a:latin typeface="Consolas" panose="020B0609020204030204" pitchFamily="49" charset="0"/>
            </a:endParaRPr>
          </a:p>
          <a:p>
            <a:pPr lvl="1"/>
            <a:r>
              <a:rPr lang="en-US" altLang="ko-KR" sz="2800" dirty="0" err="1">
                <a:latin typeface="Consolas" panose="020B0609020204030204" pitchFamily="49" charset="0"/>
              </a:rPr>
              <a:t>wget</a:t>
            </a:r>
            <a:r>
              <a:rPr lang="en-US" altLang="ko-KR" sz="2800" dirty="0">
                <a:latin typeface="Consolas" panose="020B0609020204030204" pitchFamily="49" charset="0"/>
              </a:rPr>
              <a:t> http://localhost</a:t>
            </a:r>
            <a:endParaRPr lang="ko-KR" altLang="en-US" sz="2800" dirty="0">
              <a:latin typeface="Consolas" panose="020B0609020204030204" pitchFamily="49" charset="0"/>
            </a:endParaRPr>
          </a:p>
          <a:p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47667478"/>
      </p:ext>
    </p:extLst>
  </p:cSld>
  <p:clrMapOvr>
    <a:masterClrMapping/>
  </p:clrMapOvr>
  <p:transition spd="slow">
    <p:push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87AB319-64C0-4E2D-B1CD-0A970301BEE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내용 개체 틀 3">
            <a:extLst>
              <a:ext uri="{FF2B5EF4-FFF2-40B4-BE49-F238E27FC236}">
                <a16:creationId xmlns:a16="http://schemas.microsoft.com/office/drawing/2014/main" id="{4D37894C-1D8B-4EEE-A01E-FF555C3A96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5982"/>
          <a:stretch/>
        </p:blipFill>
        <p:spPr>
          <a:xfrm>
            <a:off x="609600" y="1144512"/>
            <a:ext cx="10938932" cy="258811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E86DA811-E6A6-4F33-9B37-CB0278952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714251"/>
            <a:ext cx="10923638" cy="11251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>
              <a:lnSpc>
                <a:spcPct val="80000"/>
              </a:lnSpc>
            </a:pPr>
            <a:r>
              <a:rPr lang="en-US" altLang="ko-KR" sz="5600">
                <a:solidFill>
                  <a:srgbClr val="FFFFFF"/>
                </a:solidFill>
              </a:rPr>
              <a:t>Docker </a:t>
            </a:r>
            <a:r>
              <a:rPr lang="ko-KR" altLang="en-US" sz="5600">
                <a:solidFill>
                  <a:srgbClr val="FFFFFF"/>
                </a:solidFill>
              </a:rPr>
              <a:t>컨테이너 실행하기 </a:t>
            </a:r>
            <a:r>
              <a:rPr lang="en-US" altLang="ko-KR" sz="5600">
                <a:solidFill>
                  <a:srgbClr val="FFFFFF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9303256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85B976C-17EF-415B-B03C-BAF9443B9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screenshot of a computer&#10;&#10;Description generated with high confidence">
            <a:extLst>
              <a:ext uri="{FF2B5EF4-FFF2-40B4-BE49-F238E27FC236}">
                <a16:creationId xmlns:a16="http://schemas.microsoft.com/office/drawing/2014/main" id="{666F0665-4156-4C96-A616-611824A3F4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0506"/>
          <a:stretch/>
        </p:blipFill>
        <p:spPr>
          <a:xfrm>
            <a:off x="635457" y="640080"/>
            <a:ext cx="6739128" cy="3602736"/>
          </a:xfrm>
          <a:prstGeom prst="rect">
            <a:avLst/>
          </a:prstGeom>
        </p:spPr>
      </p:pic>
      <p:pic>
        <p:nvPicPr>
          <p:cNvPr id="9" name="Content Placeholder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6368319-CCC6-4954-8738-3466B5E917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" b="-7"/>
          <a:stretch/>
        </p:blipFill>
        <p:spPr>
          <a:xfrm>
            <a:off x="7530957" y="646624"/>
            <a:ext cx="4002282" cy="359619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99854C1-7538-403D-BCE0-7252EBDE2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490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>
              <a:lnSpc>
                <a:spcPct val="80000"/>
              </a:lnSpc>
            </a:pPr>
            <a:r>
              <a:rPr lang="en-US" altLang="ko-KR" sz="4400" dirty="0">
                <a:solidFill>
                  <a:srgbClr val="FFFFFF"/>
                </a:solidFill>
              </a:rPr>
              <a:t>Windows</a:t>
            </a:r>
            <a:r>
              <a:rPr lang="ko-KR" altLang="en-US" sz="4400" dirty="0">
                <a:solidFill>
                  <a:srgbClr val="FFFFFF"/>
                </a:solidFill>
              </a:rPr>
              <a:t> 네트워크 </a:t>
            </a:r>
            <a:r>
              <a:rPr lang="en-US" altLang="ko-KR" sz="4400" dirty="0">
                <a:solidFill>
                  <a:srgbClr val="FFFFFF"/>
                </a:solidFill>
                <a:sym typeface="Wingdings" panose="05000000000000000000" pitchFamily="2" charset="2"/>
              </a:rPr>
              <a:t> Docker Proxy</a:t>
            </a:r>
            <a:endParaRPr lang="en-US" altLang="ko-KR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70128"/>
      </p:ext>
    </p:extLst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D4BBAA4-5350-4225-A232-680E7C33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67F47-59DF-4B88-8772-7A92433F8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4571" y="678180"/>
            <a:ext cx="4158191" cy="354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Content Placeholder 6">
            <a:extLst>
              <a:ext uri="{FF2B5EF4-FFF2-40B4-BE49-F238E27FC236}">
                <a16:creationId xmlns:a16="http://schemas.microsoft.com/office/drawing/2014/main" id="{29F70665-B886-4EFE-9141-69E368E23C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681" y="604784"/>
            <a:ext cx="4196248" cy="3736299"/>
          </a:xfrm>
          <a:prstGeom prst="rect">
            <a:avLst/>
          </a:prstGeom>
        </p:spPr>
      </p:pic>
      <p:sp>
        <p:nvSpPr>
          <p:cNvPr id="19" name="Rectangle 15">
            <a:extLst>
              <a:ext uri="{FF2B5EF4-FFF2-40B4-BE49-F238E27FC236}">
                <a16:creationId xmlns:a16="http://schemas.microsoft.com/office/drawing/2014/main" id="{30CCEB54-3767-40F2-B33E-65BF38409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4" y="678180"/>
            <a:ext cx="4158191" cy="354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E36CD35-42D1-4742-8FAB-4C92178361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" b="-7"/>
          <a:stretch/>
        </p:blipFill>
        <p:spPr>
          <a:xfrm>
            <a:off x="6176434" y="604784"/>
            <a:ext cx="4158191" cy="37362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9C2284-D4B1-4400-AF1B-7EC87B0B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49096"/>
          </a:xfrm>
        </p:spPr>
        <p:txBody>
          <a:bodyPr vert="horz" lIns="91440" tIns="45720" rIns="91440" bIns="45720" rtlCol="0" anchor="b">
            <a:noAutofit/>
          </a:bodyPr>
          <a:lstStyle/>
          <a:p>
            <a:pPr latinLnBrk="0">
              <a:lnSpc>
                <a:spcPct val="80000"/>
              </a:lnSpc>
            </a:pPr>
            <a:r>
              <a:rPr lang="en-US" altLang="ko-KR" sz="4400" dirty="0">
                <a:solidFill>
                  <a:srgbClr val="FFFFFF"/>
                </a:solidFill>
              </a:rPr>
              <a:t>Docker Proxy </a:t>
            </a:r>
            <a:r>
              <a:rPr lang="en-US" altLang="ko-KR" sz="4400" dirty="0">
                <a:solidFill>
                  <a:srgbClr val="FFFFFF"/>
                </a:solidFill>
                <a:sym typeface="Wingdings" panose="05000000000000000000" pitchFamily="2" charset="2"/>
              </a:rPr>
              <a:t> Container NGINX</a:t>
            </a:r>
            <a:endParaRPr lang="en-US" altLang="ko-KR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8612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689103E-5C02-4983-927F-3CF42586E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71" y="1059895"/>
            <a:ext cx="3105976" cy="4738211"/>
          </a:xfrm>
        </p:spPr>
        <p:txBody>
          <a:bodyPr anchor="ctr">
            <a:normAutofit/>
          </a:bodyPr>
          <a:lstStyle/>
          <a:p>
            <a:r>
              <a:rPr lang="ko-KR" altLang="en-US" sz="4400" dirty="0">
                <a:solidFill>
                  <a:srgbClr val="FFFFFF"/>
                </a:solidFill>
              </a:rPr>
              <a:t>만약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59E4CDC-B503-4D85-95C1-E0342D620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681" y="1059896"/>
            <a:ext cx="6245233" cy="4738210"/>
          </a:xfrm>
        </p:spPr>
        <p:txBody>
          <a:bodyPr anchor="ctr">
            <a:normAutofit/>
          </a:bodyPr>
          <a:lstStyle/>
          <a:p>
            <a:r>
              <a:rPr lang="ko-KR" altLang="en-US" sz="3600" dirty="0"/>
              <a:t>여러분이 주로 사용하는 </a:t>
            </a:r>
            <a:r>
              <a:rPr lang="en-US" altLang="ko-KR" sz="3600" dirty="0"/>
              <a:t>OS</a:t>
            </a:r>
            <a:r>
              <a:rPr lang="ko-KR" altLang="en-US" sz="3600" dirty="0"/>
              <a:t>가 </a:t>
            </a:r>
            <a:r>
              <a:rPr lang="en-US" altLang="ko-KR" sz="3600" dirty="0"/>
              <a:t>macOS</a:t>
            </a:r>
            <a:r>
              <a:rPr lang="ko-KR" altLang="en-US" sz="3600" dirty="0"/>
              <a:t>나 </a:t>
            </a:r>
            <a:r>
              <a:rPr lang="en-US" altLang="ko-KR" sz="3600" dirty="0"/>
              <a:t>Linux</a:t>
            </a:r>
            <a:r>
              <a:rPr lang="ko-KR" altLang="en-US" sz="3600" dirty="0"/>
              <a:t>라면</a:t>
            </a:r>
            <a:endParaRPr lang="en-US" altLang="ko-KR" sz="3600" dirty="0"/>
          </a:p>
          <a:p>
            <a:pPr lvl="1"/>
            <a:r>
              <a:rPr lang="ko-KR" altLang="en-US" sz="3600" dirty="0"/>
              <a:t>힘들여 </a:t>
            </a:r>
            <a:r>
              <a:rPr lang="en-US" altLang="ko-KR" sz="3600" dirty="0"/>
              <a:t>Windows</a:t>
            </a:r>
            <a:r>
              <a:rPr lang="ko-KR" altLang="en-US" sz="3600" dirty="0"/>
              <a:t> </a:t>
            </a:r>
            <a:r>
              <a:rPr lang="en-US" altLang="ko-KR" sz="3600" dirty="0"/>
              <a:t>10</a:t>
            </a:r>
            <a:r>
              <a:rPr lang="ko-KR" altLang="en-US" sz="3600" dirty="0"/>
              <a:t>을 설치하실 이유가 없습니다</a:t>
            </a:r>
            <a:r>
              <a:rPr lang="en-US" altLang="ko-KR" sz="3600" dirty="0"/>
              <a:t>.</a:t>
            </a:r>
          </a:p>
          <a:p>
            <a:r>
              <a:rPr lang="ko-KR" altLang="en-US" sz="3600" dirty="0"/>
              <a:t>커널 드라이버 개발</a:t>
            </a:r>
            <a:r>
              <a:rPr lang="en-US" altLang="ko-KR" sz="3600" dirty="0"/>
              <a:t>, </a:t>
            </a:r>
            <a:r>
              <a:rPr lang="ko-KR" altLang="en-US" sz="3600" dirty="0"/>
              <a:t>하드웨어 연동이 목표라면</a:t>
            </a:r>
            <a:endParaRPr lang="en-US" altLang="ko-KR" sz="3600" dirty="0"/>
          </a:p>
          <a:p>
            <a:pPr lvl="1"/>
            <a:r>
              <a:rPr lang="en-US" altLang="ko-KR" sz="3600" dirty="0"/>
              <a:t>WSL</a:t>
            </a:r>
            <a:r>
              <a:rPr lang="ko-KR" altLang="en-US" sz="3600" dirty="0"/>
              <a:t>은 적절한 선택지가 아닙니다</a:t>
            </a:r>
            <a:r>
              <a:rPr lang="en-US" altLang="ko-KR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3603462"/>
      </p:ext>
    </p:extLst>
  </p:cSld>
  <p:clrMapOvr>
    <a:masterClrMapping/>
  </p:clrMapOvr>
  <p:transition spd="slow">
    <p:push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32AFF4-8946-40B5-B5AA-392F833E2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마무리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C85F4C5-61DC-4BE8-8C30-8041C9DF2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WSL</a:t>
            </a:r>
            <a:r>
              <a:rPr lang="ko-KR" altLang="en-US" dirty="0"/>
              <a:t>은 </a:t>
            </a:r>
            <a:r>
              <a:rPr lang="en-US" altLang="ko-KR" dirty="0"/>
              <a:t>Windows</a:t>
            </a:r>
            <a:r>
              <a:rPr lang="ko-KR" altLang="en-US" dirty="0"/>
              <a:t>에 많은 변화를 가져다 주었습니다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</a:t>
            </a:r>
            <a:r>
              <a:rPr lang="en-US" altLang="ko-KR" dirty="0"/>
              <a:t>WSL</a:t>
            </a:r>
            <a:r>
              <a:rPr lang="ko-KR" altLang="en-US" dirty="0"/>
              <a:t>은 꾸준히 계속 개선되어 나가고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약간의 콘솔 튜닝을 적용하면 </a:t>
            </a:r>
            <a:r>
              <a:rPr lang="en-US" altLang="ko-KR" dirty="0"/>
              <a:t>Windows</a:t>
            </a:r>
            <a:r>
              <a:rPr lang="ko-KR" altLang="en-US" dirty="0"/>
              <a:t>도 </a:t>
            </a:r>
            <a:r>
              <a:rPr lang="en-US" altLang="ko-KR" dirty="0" err="1"/>
              <a:t>iTerm</a:t>
            </a:r>
            <a:r>
              <a:rPr lang="ko-KR" altLang="en-US" dirty="0"/>
              <a:t>처럼 쓸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서버 버전의 </a:t>
            </a:r>
            <a:r>
              <a:rPr lang="en-US" altLang="ko-KR" dirty="0"/>
              <a:t>Windows</a:t>
            </a:r>
            <a:r>
              <a:rPr lang="ko-KR" altLang="en-US" dirty="0"/>
              <a:t>에서도 </a:t>
            </a:r>
            <a:r>
              <a:rPr lang="en-US" altLang="ko-KR" dirty="0"/>
              <a:t>WSL</a:t>
            </a:r>
            <a:r>
              <a:rPr lang="ko-KR" altLang="en-US" dirty="0"/>
              <a:t>을 사용할 수 있습니다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3135366"/>
      </p:ext>
    </p:extLst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99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BC4E14-913C-46C0-ABF7-BDDAEC08A36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3440" y="2071116"/>
            <a:ext cx="0" cy="2715768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826904E0-3B8F-40A0-8286-432B11B32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456" y="896684"/>
            <a:ext cx="2979252" cy="4979728"/>
          </a:xfrm>
        </p:spPr>
        <p:txBody>
          <a:bodyPr anchor="ctr">
            <a:normAutofit/>
          </a:bodyPr>
          <a:lstStyle/>
          <a:p>
            <a:pPr algn="r"/>
            <a:r>
              <a:rPr lang="ko-KR" altLang="en-US" sz="3200" dirty="0"/>
              <a:t>무엇이 다르나</a:t>
            </a:r>
            <a:r>
              <a:rPr lang="en-US" altLang="ko-KR" sz="3200" dirty="0"/>
              <a:t>?</a:t>
            </a:r>
            <a:endParaRPr lang="ko-KR" altLang="en-US" sz="32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64B5941-B217-4801-8857-FA8D8B841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172" y="896684"/>
            <a:ext cx="5484707" cy="5064633"/>
          </a:xfrm>
        </p:spPr>
        <p:txBody>
          <a:bodyPr anchor="ctr">
            <a:normAutofit/>
          </a:bodyPr>
          <a:lstStyle/>
          <a:p>
            <a:r>
              <a:rPr lang="ko-KR" altLang="en-US" sz="2800" dirty="0"/>
              <a:t>비슷한 사례들 </a:t>
            </a:r>
            <a:r>
              <a:rPr lang="en-US" altLang="ko-KR" sz="2800" dirty="0"/>
              <a:t>(1)</a:t>
            </a:r>
          </a:p>
          <a:p>
            <a:pPr lvl="1"/>
            <a:r>
              <a:rPr lang="ko-KR" altLang="en-US" sz="2800" dirty="0"/>
              <a:t>가상 컴퓨터</a:t>
            </a:r>
            <a:r>
              <a:rPr lang="en-US" altLang="ko-KR" sz="2800" dirty="0"/>
              <a:t>, </a:t>
            </a:r>
            <a:r>
              <a:rPr lang="ko-KR" altLang="en-US" sz="2800" dirty="0"/>
              <a:t>듀얼 부팅</a:t>
            </a:r>
            <a:r>
              <a:rPr lang="en-US" altLang="ko-KR" sz="2800" dirty="0"/>
              <a:t>, </a:t>
            </a:r>
            <a:r>
              <a:rPr lang="ko-KR" altLang="en-US" sz="2800" dirty="0"/>
              <a:t>별도 컴퓨터 등을 사용해서 관리하는 것은 확실함</a:t>
            </a:r>
            <a:endParaRPr lang="en-US" altLang="ko-KR" sz="2800" dirty="0"/>
          </a:p>
          <a:p>
            <a:pPr lvl="1"/>
            <a:r>
              <a:rPr lang="ko-KR" altLang="en-US" sz="2800" dirty="0"/>
              <a:t>메모리</a:t>
            </a:r>
            <a:r>
              <a:rPr lang="en-US" altLang="ko-KR" sz="2800" dirty="0"/>
              <a:t>, CPU </a:t>
            </a:r>
            <a:r>
              <a:rPr lang="ko-KR" altLang="en-US" sz="2800" dirty="0"/>
              <a:t>사용을 더 </a:t>
            </a:r>
            <a:r>
              <a:rPr lang="ko-KR" altLang="en-US" sz="2800" dirty="0" err="1"/>
              <a:t>많이함</a:t>
            </a:r>
            <a:endParaRPr lang="en-US" altLang="ko-KR" sz="2800" dirty="0"/>
          </a:p>
          <a:p>
            <a:pPr lvl="1"/>
            <a:r>
              <a:rPr lang="ko-KR" altLang="en-US" sz="2800" dirty="0"/>
              <a:t>서로 다른 환경 상에서 동시에 작업하기 여러모로 번거로움</a:t>
            </a:r>
            <a:endParaRPr lang="en-US" altLang="ko-KR" sz="2800" dirty="0"/>
          </a:p>
          <a:p>
            <a:pPr lvl="1"/>
            <a:r>
              <a:rPr lang="ko-KR" altLang="en-US" sz="2800" dirty="0"/>
              <a:t>파일 교환</a:t>
            </a:r>
            <a:r>
              <a:rPr lang="en-US" altLang="ko-KR" sz="2800" dirty="0"/>
              <a:t>, </a:t>
            </a:r>
            <a:r>
              <a:rPr lang="ko-KR" altLang="en-US" sz="2800" dirty="0"/>
              <a:t>클립보드 사용 등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4248063443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BC4E14-913C-46C0-ABF7-BDDAEC08A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3440" y="2071116"/>
            <a:ext cx="0" cy="2715768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826904E0-3B8F-40A0-8286-432B11B32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456" y="896684"/>
            <a:ext cx="2979252" cy="4979728"/>
          </a:xfrm>
        </p:spPr>
        <p:txBody>
          <a:bodyPr anchor="ctr">
            <a:normAutofit/>
          </a:bodyPr>
          <a:lstStyle/>
          <a:p>
            <a:pPr algn="r"/>
            <a:r>
              <a:rPr lang="ko-KR" altLang="en-US" sz="3200" dirty="0"/>
              <a:t>무엇이 다르나</a:t>
            </a:r>
            <a:r>
              <a:rPr lang="en-US" altLang="ko-KR" sz="3200" dirty="0"/>
              <a:t>?</a:t>
            </a:r>
            <a:br>
              <a:rPr lang="en-US" altLang="ko-KR" sz="3200" dirty="0"/>
            </a:br>
            <a:r>
              <a:rPr lang="en-US" altLang="ko-KR" sz="3200" dirty="0"/>
              <a:t>(Cont.)</a:t>
            </a:r>
            <a:endParaRPr lang="ko-KR" altLang="en-US" sz="32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64B5941-B217-4801-8857-FA8D8B841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172" y="896684"/>
            <a:ext cx="5484707" cy="5064633"/>
          </a:xfrm>
        </p:spPr>
        <p:txBody>
          <a:bodyPr anchor="ctr">
            <a:normAutofit/>
          </a:bodyPr>
          <a:lstStyle/>
          <a:p>
            <a:r>
              <a:rPr lang="ko-KR" altLang="en-US" sz="3200" dirty="0"/>
              <a:t>비슷한 사례들 </a:t>
            </a:r>
            <a:r>
              <a:rPr lang="en-US" altLang="ko-KR" sz="3200" dirty="0"/>
              <a:t>(2)</a:t>
            </a:r>
          </a:p>
          <a:p>
            <a:pPr lvl="1"/>
            <a:r>
              <a:rPr lang="en-US" altLang="ko-KR" sz="3200" dirty="0"/>
              <a:t>Cygwin, MinGW </a:t>
            </a:r>
            <a:r>
              <a:rPr lang="ko-KR" altLang="en-US" sz="3200" dirty="0"/>
              <a:t>등의 대체 수단은 </a:t>
            </a:r>
            <a:r>
              <a:rPr lang="en-US" altLang="ko-KR" sz="3200" dirty="0"/>
              <a:t>Linux</a:t>
            </a:r>
            <a:r>
              <a:rPr lang="ko-KR" altLang="en-US" sz="3200" dirty="0"/>
              <a:t>와의 호환성을 위한 수단</a:t>
            </a:r>
            <a:endParaRPr lang="en-US" altLang="ko-KR" sz="3200" dirty="0"/>
          </a:p>
          <a:p>
            <a:pPr lvl="1"/>
            <a:r>
              <a:rPr lang="en-US" altLang="ko-KR" sz="3200" dirty="0"/>
              <a:t>macOS</a:t>
            </a:r>
            <a:r>
              <a:rPr lang="ko-KR" altLang="en-US" sz="3200" dirty="0"/>
              <a:t>의 </a:t>
            </a:r>
            <a:r>
              <a:rPr lang="en-US" altLang="ko-KR" sz="3200" dirty="0"/>
              <a:t>BSD </a:t>
            </a:r>
            <a:r>
              <a:rPr lang="ko-KR" altLang="en-US" sz="3200" dirty="0"/>
              <a:t>유닉스 역시 </a:t>
            </a:r>
            <a:r>
              <a:rPr lang="en-US" altLang="ko-KR" sz="3200" dirty="0"/>
              <a:t>Linux</a:t>
            </a:r>
            <a:r>
              <a:rPr lang="ko-KR" altLang="en-US" sz="3200" dirty="0"/>
              <a:t>와의 호환성을 고려한 환경</a:t>
            </a:r>
            <a:endParaRPr lang="en-US" altLang="ko-KR" sz="3200" dirty="0"/>
          </a:p>
          <a:p>
            <a:pPr lvl="1"/>
            <a:r>
              <a:rPr lang="ko-KR" altLang="en-US" sz="3200" dirty="0"/>
              <a:t>양쪽 모두 </a:t>
            </a:r>
            <a:r>
              <a:rPr lang="en-US" altLang="ko-KR" sz="3200" dirty="0"/>
              <a:t>Linux </a:t>
            </a:r>
            <a:r>
              <a:rPr lang="ko-KR" altLang="en-US" sz="3200"/>
              <a:t>그 자체가 아닌 호환성 제공 계층</a:t>
            </a:r>
            <a:endParaRPr lang="en-US" altLang="ko-KR" sz="3200" dirty="0"/>
          </a:p>
        </p:txBody>
      </p:sp>
    </p:spTree>
    <p:extLst>
      <p:ext uri="{BB962C8B-B14F-4D97-AF65-F5344CB8AC3E}">
        <p14:creationId xmlns:p14="http://schemas.microsoft.com/office/powerpoint/2010/main" val="103016955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BC4E14-913C-46C0-ABF7-BDDAEC08A36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3440" y="2071116"/>
            <a:ext cx="0" cy="2715768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B6DDAB1C-BC05-4F96-AD5B-A541ACD67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456" y="896684"/>
            <a:ext cx="2979252" cy="4979728"/>
          </a:xfrm>
        </p:spPr>
        <p:txBody>
          <a:bodyPr anchor="ctr">
            <a:normAutofit/>
          </a:bodyPr>
          <a:lstStyle/>
          <a:p>
            <a:pPr algn="r"/>
            <a:r>
              <a:rPr lang="ko-KR" altLang="en-US" sz="3200" dirty="0"/>
              <a:t>무엇이 다르나</a:t>
            </a:r>
            <a:r>
              <a:rPr lang="en-US" altLang="ko-KR" sz="3200" dirty="0"/>
              <a:t>? (Cont.)</a:t>
            </a:r>
            <a:endParaRPr lang="ko-KR" altLang="en-US" sz="32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3FFE918-B68D-4DF5-A9F6-20E411592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172" y="896684"/>
            <a:ext cx="5484707" cy="5064633"/>
          </a:xfrm>
        </p:spPr>
        <p:txBody>
          <a:bodyPr anchor="ctr">
            <a:normAutofit/>
          </a:bodyPr>
          <a:lstStyle/>
          <a:p>
            <a:r>
              <a:rPr lang="ko-KR" altLang="en-US" sz="3200" dirty="0"/>
              <a:t>그러나 </a:t>
            </a:r>
            <a:r>
              <a:rPr lang="en-US" altLang="ko-KR" sz="3200" dirty="0"/>
              <a:t>WSL</a:t>
            </a:r>
            <a:r>
              <a:rPr lang="ko-KR" altLang="en-US" sz="3200" dirty="0"/>
              <a:t>은 </a:t>
            </a:r>
            <a:r>
              <a:rPr lang="en-US" altLang="ko-KR" sz="3200" dirty="0"/>
              <a:t>Windows</a:t>
            </a:r>
            <a:r>
              <a:rPr lang="ko-KR" altLang="en-US" sz="3200" dirty="0"/>
              <a:t>가 직접 리눅스 시스템을 구현한 것입니다</a:t>
            </a:r>
            <a:r>
              <a:rPr lang="en-US" altLang="ko-KR" sz="3200" dirty="0"/>
              <a:t>.</a:t>
            </a:r>
          </a:p>
          <a:p>
            <a:pPr lvl="1"/>
            <a:r>
              <a:rPr lang="ko-KR" altLang="en-US" sz="3200" dirty="0"/>
              <a:t>실제 </a:t>
            </a:r>
            <a:r>
              <a:rPr lang="en-US" altLang="ko-KR" sz="3200" dirty="0"/>
              <a:t>Linux </a:t>
            </a:r>
            <a:r>
              <a:rPr lang="ko-KR" altLang="en-US" sz="3200" dirty="0"/>
              <a:t>배포판을 </a:t>
            </a:r>
            <a:r>
              <a:rPr lang="en-US" altLang="ko-KR" sz="3200" dirty="0"/>
              <a:t>WSL</a:t>
            </a:r>
            <a:r>
              <a:rPr lang="ko-KR" altLang="en-US" sz="3200" dirty="0"/>
              <a:t>로 이식하여 실행합니다</a:t>
            </a:r>
            <a:r>
              <a:rPr lang="en-US" altLang="ko-KR" sz="3200" dirty="0"/>
              <a:t>.</a:t>
            </a:r>
          </a:p>
          <a:p>
            <a:pPr lvl="1"/>
            <a:r>
              <a:rPr lang="en-US" altLang="ko-KR" sz="3200" dirty="0"/>
              <a:t>WSL</a:t>
            </a:r>
            <a:r>
              <a:rPr lang="ko-KR" altLang="en-US" sz="3200" dirty="0"/>
              <a:t>과 실제 리눅스 사이에 </a:t>
            </a:r>
            <a:r>
              <a:rPr lang="en-US" altLang="ko-KR" sz="3200" dirty="0"/>
              <a:t>x64 ELF </a:t>
            </a:r>
            <a:r>
              <a:rPr lang="ko-KR" altLang="en-US" sz="3200" dirty="0"/>
              <a:t>바이너리를 상호 교환할 수 있습니다</a:t>
            </a:r>
            <a:r>
              <a:rPr lang="en-US" altLang="ko-KR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8004945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BC4E14-913C-46C0-ABF7-BDDAEC08A36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3440" y="2071116"/>
            <a:ext cx="0" cy="2715768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B6DDAB1C-BC05-4F96-AD5B-A541ACD67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456" y="896684"/>
            <a:ext cx="2979252" cy="4979728"/>
          </a:xfrm>
        </p:spPr>
        <p:txBody>
          <a:bodyPr anchor="ctr">
            <a:normAutofit/>
          </a:bodyPr>
          <a:lstStyle/>
          <a:p>
            <a:pPr algn="r"/>
            <a:r>
              <a:rPr lang="ko-KR" altLang="en-US" sz="3200" dirty="0"/>
              <a:t>무엇이 다르나</a:t>
            </a:r>
            <a:r>
              <a:rPr lang="en-US" altLang="ko-KR" sz="3200" dirty="0"/>
              <a:t>? (Cont.)</a:t>
            </a:r>
            <a:endParaRPr lang="ko-KR" altLang="en-US" sz="32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3FFE918-B68D-4DF5-A9F6-20E411592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172" y="896684"/>
            <a:ext cx="5484707" cy="5064633"/>
          </a:xfrm>
        </p:spPr>
        <p:txBody>
          <a:bodyPr anchor="ctr">
            <a:normAutofit/>
          </a:bodyPr>
          <a:lstStyle/>
          <a:p>
            <a:r>
              <a:rPr lang="ko-KR" altLang="en-US" sz="2800" dirty="0"/>
              <a:t>또한 보통의 </a:t>
            </a:r>
            <a:r>
              <a:rPr lang="en-US" altLang="ko-KR" sz="2800" dirty="0"/>
              <a:t>Linux </a:t>
            </a:r>
            <a:r>
              <a:rPr lang="ko-KR" altLang="en-US" sz="2800" dirty="0"/>
              <a:t>시스템과 다른 점이 더 있습니다</a:t>
            </a:r>
            <a:r>
              <a:rPr lang="en-US" altLang="ko-KR" sz="2800" dirty="0"/>
              <a:t>.</a:t>
            </a:r>
          </a:p>
          <a:p>
            <a:pPr lvl="1"/>
            <a:r>
              <a:rPr lang="ko-KR" altLang="en-US" sz="2800" dirty="0"/>
              <a:t>여러 리눅스 배포판을 동시에 사용할 수 있습니다</a:t>
            </a:r>
            <a:r>
              <a:rPr lang="en-US" altLang="ko-KR" sz="2800" dirty="0"/>
              <a:t>.</a:t>
            </a:r>
          </a:p>
          <a:p>
            <a:pPr lvl="1"/>
            <a:r>
              <a:rPr lang="en-US" altLang="ko-KR" sz="2800" dirty="0"/>
              <a:t>Windows </a:t>
            </a:r>
            <a:r>
              <a:rPr lang="ko-KR" altLang="en-US" sz="2800" dirty="0"/>
              <a:t>프로세스와 상호 작용할 수 있습니다</a:t>
            </a:r>
            <a:r>
              <a:rPr lang="en-US" altLang="ko-KR" sz="2800" dirty="0"/>
              <a:t>.</a:t>
            </a:r>
          </a:p>
          <a:p>
            <a:pPr lvl="1"/>
            <a:r>
              <a:rPr lang="ko-KR" altLang="en-US" sz="2800" dirty="0"/>
              <a:t>서브 시스템이기 때문에</a:t>
            </a:r>
            <a:r>
              <a:rPr lang="en-US" altLang="ko-KR" sz="2800" dirty="0"/>
              <a:t>, Windows</a:t>
            </a:r>
            <a:r>
              <a:rPr lang="ko-KR" altLang="en-US" sz="2800" dirty="0"/>
              <a:t>의 보안 정책을 그대로 따릅니다</a:t>
            </a:r>
            <a:r>
              <a:rPr lang="en-US" altLang="ko-K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9742645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메트로폴리탄">
  <a:themeElements>
    <a:clrScheme name="파랑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Font">
      <a:majorFont>
        <a:latin typeface="Segoe UI Semibold"/>
        <a:ea typeface="맑은 고딕"/>
        <a:cs typeface=""/>
      </a:majorFont>
      <a:minorFont>
        <a:latin typeface="Segoe UI Light"/>
        <a:ea typeface="맑은 고딕 Semilight"/>
        <a:cs typeface=""/>
      </a:minorFont>
    </a:fontScheme>
    <a:fmtScheme name="메트로폴리탄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TM03457491[[fn=메트로폴리탄]]</Template>
  <TotalTime>660</TotalTime>
  <Words>1919</Words>
  <Application>Microsoft Office PowerPoint</Application>
  <PresentationFormat>Widescreen</PresentationFormat>
  <Paragraphs>277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맑은 고딕</vt:lpstr>
      <vt:lpstr>맑은 고딕 Semilight</vt:lpstr>
      <vt:lpstr>Arial</vt:lpstr>
      <vt:lpstr>Consolas</vt:lpstr>
      <vt:lpstr>Segoe UI Light</vt:lpstr>
      <vt:lpstr>Segoe UI Semibold</vt:lpstr>
      <vt:lpstr>Wingdings</vt:lpstr>
      <vt:lpstr>메트로폴리탄</vt:lpstr>
      <vt:lpstr>Windows 10에서 iTerm과 비슷하게 리눅스 사용하기</vt:lpstr>
      <vt:lpstr>오늘 살펴볼 내용</vt:lpstr>
      <vt:lpstr>Windows 10의 Linux 지원</vt:lpstr>
      <vt:lpstr>누가 사용하는가?</vt:lpstr>
      <vt:lpstr>만약</vt:lpstr>
      <vt:lpstr>무엇이 다르나?</vt:lpstr>
      <vt:lpstr>무엇이 다르나? (Cont.)</vt:lpstr>
      <vt:lpstr>무엇이 다르나? (Cont.)</vt:lpstr>
      <vt:lpstr>무엇이 다르나? (Cont.)</vt:lpstr>
      <vt:lpstr>설치하고 사용하는 방법</vt:lpstr>
      <vt:lpstr>설치하고 사용하는 방법 (Cont.)</vt:lpstr>
      <vt:lpstr>설치하고 사용하는 방법 (Cont.)</vt:lpstr>
      <vt:lpstr>Ubuntu 18.04 (Bionic Beaver)를 찾으시나요?</vt:lpstr>
      <vt:lpstr>서버 버전의 경우</vt:lpstr>
      <vt:lpstr>서버 버전의 경우 (Cont.)</vt:lpstr>
      <vt:lpstr>처음 설치한 후 해야 할 일</vt:lpstr>
      <vt:lpstr>보통의 리눅스와 다른 점 살펴보기</vt:lpstr>
      <vt:lpstr>보통의 리눅스와 다른 점 살펴보기 (Cont.)</vt:lpstr>
      <vt:lpstr>보통의 리눅스와 다른 점 살펴보기 (Cont.)</vt:lpstr>
      <vt:lpstr>콘솔 환경 설정하기</vt:lpstr>
      <vt:lpstr>Windows 콘솔 튜닝</vt:lpstr>
      <vt:lpstr>Windows 콘솔 튜닝 (Cont.)</vt:lpstr>
      <vt:lpstr>Windows 콘솔 튜닝 (Cont.)</vt:lpstr>
      <vt:lpstr>Windows 콘솔 튜닝 (Cont.)</vt:lpstr>
      <vt:lpstr>Windows 콘솔 튜닝 (Cont.)</vt:lpstr>
      <vt:lpstr>Windows 콘솔 튜닝 (Cont.)</vt:lpstr>
      <vt:lpstr>콘솔 환경 설정하기</vt:lpstr>
      <vt:lpstr>콘솔 환경 설정하기 (Cont.)</vt:lpstr>
      <vt:lpstr>ZSH + Agnoster 설치</vt:lpstr>
      <vt:lpstr>ZSH+Agnoster 적용 예시</vt:lpstr>
      <vt:lpstr>BYOBU 사용하기</vt:lpstr>
      <vt:lpstr>ZSH+Agnoster+ Byobu 적용 예시 </vt:lpstr>
      <vt:lpstr>X11 앱 실행하기</vt:lpstr>
      <vt:lpstr>VCXSRV 실행 방법</vt:lpstr>
      <vt:lpstr>Ubuntu Linux 구성하기</vt:lpstr>
      <vt:lpstr>한글 입력 도구 벼루 구성하기</vt:lpstr>
      <vt:lpstr>한글 입력 도구 벼루 구성하기 (Cont.)</vt:lpstr>
      <vt:lpstr>한글 입력 도구 벼루 구성하기 (Cont.)</vt:lpstr>
      <vt:lpstr>한글 입력 도구 벼루 구성하기 (Cont.)</vt:lpstr>
      <vt:lpstr>Visual Studio Code 실행하기</vt:lpstr>
      <vt:lpstr>설치 후 해야 할 일</vt:lpstr>
      <vt:lpstr>Chrome도 같습니다.</vt:lpstr>
      <vt:lpstr>IntelliJ IDEA 실행하기</vt:lpstr>
      <vt:lpstr>Docker 컨테이너 실행하기</vt:lpstr>
      <vt:lpstr>Docker 컨테이너 실행하기 (Cont.)</vt:lpstr>
      <vt:lpstr>Docker 컨테이너 실행하기 (Cont.)</vt:lpstr>
      <vt:lpstr>Docker 컨테이너 실행하기 (Cont.)</vt:lpstr>
      <vt:lpstr>Windows 네트워크  Docker Proxy</vt:lpstr>
      <vt:lpstr>Docker Proxy  Container NGINX</vt:lpstr>
      <vt:lpstr>마무리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10에서 Ubuntu Linux 활용하기</dc:title>
  <dc:creator>정현 남</dc:creator>
  <cp:lastModifiedBy>정현 남</cp:lastModifiedBy>
  <cp:revision>242</cp:revision>
  <dcterms:created xsi:type="dcterms:W3CDTF">2018-05-04T14:43:32Z</dcterms:created>
  <dcterms:modified xsi:type="dcterms:W3CDTF">2018-05-26T04:28:04Z</dcterms:modified>
</cp:coreProperties>
</file>